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83" r:id="rId3"/>
    <p:sldId id="257" r:id="rId4"/>
    <p:sldId id="282" r:id="rId5"/>
    <p:sldId id="281" r:id="rId6"/>
    <p:sldId id="264" r:id="rId7"/>
    <p:sldId id="258" r:id="rId8"/>
    <p:sldId id="262" r:id="rId9"/>
    <p:sldId id="259" r:id="rId10"/>
    <p:sldId id="266" r:id="rId11"/>
    <p:sldId id="267" r:id="rId12"/>
    <p:sldId id="263" r:id="rId13"/>
    <p:sldId id="260" r:id="rId14"/>
    <p:sldId id="272" r:id="rId15"/>
    <p:sldId id="268" r:id="rId16"/>
    <p:sldId id="277" r:id="rId17"/>
    <p:sldId id="278" r:id="rId18"/>
    <p:sldId id="269" r:id="rId19"/>
    <p:sldId id="271" r:id="rId20"/>
    <p:sldId id="273" r:id="rId21"/>
    <p:sldId id="275" r:id="rId22"/>
    <p:sldId id="274" r:id="rId23"/>
    <p:sldId id="276" r:id="rId24"/>
    <p:sldId id="279" r:id="rId25"/>
    <p:sldId id="280" r:id="rId26"/>
    <p:sldId id="284" r:id="rId27"/>
    <p:sldId id="261" r:id="rId28"/>
    <p:sldId id="28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829B94B7-B98D-45A2-899B-C148EDCFA007}">
          <p14:sldIdLst>
            <p14:sldId id="256"/>
            <p14:sldId id="283"/>
            <p14:sldId id="257"/>
            <p14:sldId id="282"/>
            <p14:sldId id="281"/>
            <p14:sldId id="264"/>
            <p14:sldId id="258"/>
            <p14:sldId id="262"/>
            <p14:sldId id="259"/>
            <p14:sldId id="266"/>
            <p14:sldId id="267"/>
            <p14:sldId id="263"/>
            <p14:sldId id="260"/>
            <p14:sldId id="272"/>
            <p14:sldId id="268"/>
            <p14:sldId id="277"/>
            <p14:sldId id="278"/>
            <p14:sldId id="269"/>
            <p14:sldId id="271"/>
            <p14:sldId id="273"/>
            <p14:sldId id="275"/>
            <p14:sldId id="274"/>
            <p14:sldId id="276"/>
            <p14:sldId id="279"/>
            <p14:sldId id="280"/>
            <p14:sldId id="284"/>
            <p14:sldId id="261"/>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931" autoAdjust="0"/>
  </p:normalViewPr>
  <p:slideViewPr>
    <p:cSldViewPr snapToGrid="0">
      <p:cViewPr varScale="1">
        <p:scale>
          <a:sx n="60" d="100"/>
          <a:sy n="60" d="100"/>
        </p:scale>
        <p:origin x="1484" y="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35CE-ECCD-4E0B-B516-0434C25480D0}" type="datetimeFigureOut">
              <a:rPr kumimoji="1" lang="ja-JP" altLang="en-US" smtClean="0"/>
              <a:t>2021/1/26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4D73D-0BC4-464F-9E86-9F3C3257876D}" type="slidenum">
              <a:rPr kumimoji="1" lang="ja-JP" altLang="en-US" smtClean="0"/>
              <a:t>‹#›</a:t>
            </a:fld>
            <a:endParaRPr kumimoji="1" lang="ja-JP" altLang="en-US"/>
          </a:p>
        </p:txBody>
      </p:sp>
    </p:spTree>
    <p:extLst>
      <p:ext uri="{BB962C8B-B14F-4D97-AF65-F5344CB8AC3E}">
        <p14:creationId xmlns:p14="http://schemas.microsoft.com/office/powerpoint/2010/main" val="65647683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世界には多くのテーブルゲームが存在します。しかしそれらのテーブルゲームを行うには道具を用意し、同じ場所に人が集まる必要があります。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3</a:t>
            </a:fld>
            <a:endParaRPr kumimoji="1" lang="ja-JP" altLang="en-US"/>
          </a:p>
        </p:txBody>
      </p:sp>
    </p:spTree>
    <p:extLst>
      <p:ext uri="{BB962C8B-B14F-4D97-AF65-F5344CB8AC3E}">
        <p14:creationId xmlns:p14="http://schemas.microsoft.com/office/powerpoint/2010/main" val="2677725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オンライン上でテーブルゲームを行えば、場所や道具に制限を受けることなくテーブルゲームを行うことは可能です。</a:t>
            </a:r>
            <a:endParaRPr kumimoji="1" lang="en-US" altLang="ja-JP" dirty="0"/>
          </a:p>
          <a:p>
            <a:r>
              <a:rPr kumimoji="1" lang="ja-JP" altLang="en-US" dirty="0"/>
              <a:t>しかし現在オンライン上でテーブルゲームを行えるサービスは存在しますが、行えるテーブルゲームは有名なものや特定のルールに限られます。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4</a:t>
            </a:fld>
            <a:endParaRPr kumimoji="1" lang="ja-JP" altLang="en-US"/>
          </a:p>
        </p:txBody>
      </p:sp>
    </p:spTree>
    <p:extLst>
      <p:ext uri="{BB962C8B-B14F-4D97-AF65-F5344CB8AC3E}">
        <p14:creationId xmlns:p14="http://schemas.microsoft.com/office/powerpoint/2010/main" val="269317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ンライン上で自由にテーブルゲームを作成、プレイすることができるソフトウェアを開発することで、もの、場所、テーブルゲームの種類、ルールにとらわれることなくてーーぶるゲームを行えるようにすることを本研究における開発目的としています。また、本開発を円滑に行うために再利用可能なライブラリーを開発することも本研究の目的とし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5</a:t>
            </a:fld>
            <a:endParaRPr kumimoji="1" lang="ja-JP" altLang="en-US"/>
          </a:p>
        </p:txBody>
      </p:sp>
    </p:spTree>
    <p:extLst>
      <p:ext uri="{BB962C8B-B14F-4D97-AF65-F5344CB8AC3E}">
        <p14:creationId xmlns:p14="http://schemas.microsoft.com/office/powerpoint/2010/main" val="273820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テーブルゲームを行うには視覚的情報が大きくかかわってくるので、２</a:t>
            </a:r>
            <a:r>
              <a:rPr kumimoji="1" lang="en-US" altLang="ja-JP" dirty="0"/>
              <a:t>D</a:t>
            </a:r>
            <a:r>
              <a:rPr kumimoji="1" lang="ja-JP" altLang="en-US" dirty="0"/>
              <a:t>、３</a:t>
            </a:r>
            <a:r>
              <a:rPr kumimoji="1" lang="en-US" altLang="ja-JP" dirty="0"/>
              <a:t>D</a:t>
            </a:r>
            <a:r>
              <a:rPr kumimoji="1" lang="ja-JP" altLang="en-US" dirty="0"/>
              <a:t>のグラフィック処理を得意とする統合開発環境</a:t>
            </a:r>
            <a:r>
              <a:rPr kumimoji="1" lang="en-US" altLang="ja-JP" dirty="0"/>
              <a:t>Unity</a:t>
            </a:r>
            <a:r>
              <a:rPr kumimoji="1" lang="ja-JP" altLang="en-US" dirty="0"/>
              <a:t>を選定しました。開発言語は</a:t>
            </a:r>
            <a:r>
              <a:rPr kumimoji="1" lang="en-US" altLang="ja-JP" dirty="0"/>
              <a:t>C#</a:t>
            </a:r>
            <a:r>
              <a:rPr kumimoji="1" lang="ja-JP" altLang="en-US" dirty="0"/>
              <a:t>です。</a:t>
            </a:r>
            <a:endParaRPr kumimoji="1" lang="en-US" altLang="ja-JP" dirty="0"/>
          </a:p>
          <a:p>
            <a:r>
              <a:rPr kumimoji="1" lang="ja-JP" altLang="en-US" dirty="0"/>
              <a:t>次にテーブルゲームをオンラインで行う際、お互いの駒やカードなどの、ものの情報や位置の同期を行わなければならないため、マルチプラットフォームに対応した同期通信を可能にする</a:t>
            </a:r>
            <a:r>
              <a:rPr kumimoji="1" lang="en-US" altLang="ja-JP" dirty="0"/>
              <a:t>SDK</a:t>
            </a:r>
            <a:r>
              <a:rPr kumimoji="1" lang="ja-JP" altLang="en-US" dirty="0"/>
              <a:t>とサーバーを提供するサービス、</a:t>
            </a:r>
            <a:r>
              <a:rPr kumimoji="1" lang="en-US" altLang="ja-JP" dirty="0"/>
              <a:t>Photon</a:t>
            </a:r>
            <a:r>
              <a:rPr kumimoji="1" lang="ja-JP" altLang="en-US" dirty="0"/>
              <a:t>を用いました。</a:t>
            </a:r>
            <a:endParaRPr kumimoji="1" lang="en-US" altLang="ja-JP" dirty="0"/>
          </a:p>
          <a:p>
            <a:r>
              <a:rPr kumimoji="1" lang="ja-JP" altLang="en-US" dirty="0"/>
              <a:t>どちらも個人開発、小規模通信であれば無料で使用することができます。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6</a:t>
            </a:fld>
            <a:endParaRPr kumimoji="1" lang="ja-JP" altLang="en-US"/>
          </a:p>
        </p:txBody>
      </p:sp>
    </p:spTree>
    <p:extLst>
      <p:ext uri="{BB962C8B-B14F-4D97-AF65-F5344CB8AC3E}">
        <p14:creationId xmlns:p14="http://schemas.microsoft.com/office/powerpoint/2010/main" val="128881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多くのテーブルゲームは駒、盤、カードなどのものが使われます。またそれらのものを持つ、置く、動かす、などの特定の動作を行うことでゲームは進行していきます。</a:t>
            </a:r>
            <a:endParaRPr kumimoji="1" lang="en-US" altLang="ja-JP" dirty="0"/>
          </a:p>
          <a:p>
            <a:r>
              <a:rPr kumimoji="1" lang="ja-JP" altLang="en-US" dirty="0"/>
              <a:t>この、ものの要素をそれぞれ</a:t>
            </a:r>
            <a:r>
              <a:rPr kumimoji="1" lang="en-US" altLang="ja-JP" dirty="0"/>
              <a:t>Piece Class Board Class Card Class</a:t>
            </a:r>
            <a:r>
              <a:rPr kumimoji="1" lang="ja-JP" altLang="en-US" dirty="0"/>
              <a:t>として、持つ、置く、動かすなどの動作の要素を</a:t>
            </a:r>
            <a:r>
              <a:rPr kumimoji="1" lang="en-US" altLang="ja-JP" dirty="0"/>
              <a:t>Hand Class</a:t>
            </a:r>
            <a:r>
              <a:rPr kumimoji="1" lang="ja-JP" altLang="en-US" dirty="0"/>
              <a:t>として定義しました。</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7</a:t>
            </a:fld>
            <a:endParaRPr kumimoji="1" lang="ja-JP" altLang="en-US"/>
          </a:p>
        </p:txBody>
      </p:sp>
    </p:spTree>
    <p:extLst>
      <p:ext uri="{BB962C8B-B14F-4D97-AF65-F5344CB8AC3E}">
        <p14:creationId xmlns:p14="http://schemas.microsoft.com/office/powerpoint/2010/main" val="1476890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8</a:t>
            </a:fld>
            <a:endParaRPr kumimoji="1" lang="ja-JP" altLang="en-US"/>
          </a:p>
        </p:txBody>
      </p:sp>
    </p:spTree>
    <p:extLst>
      <p:ext uri="{BB962C8B-B14F-4D97-AF65-F5344CB8AC3E}">
        <p14:creationId xmlns:p14="http://schemas.microsoft.com/office/powerpoint/2010/main" val="248621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9</a:t>
            </a:fld>
            <a:endParaRPr kumimoji="1" lang="ja-JP" altLang="en-US"/>
          </a:p>
        </p:txBody>
      </p:sp>
    </p:spTree>
    <p:extLst>
      <p:ext uri="{BB962C8B-B14F-4D97-AF65-F5344CB8AC3E}">
        <p14:creationId xmlns:p14="http://schemas.microsoft.com/office/powerpoint/2010/main" val="1516949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28</a:t>
            </a:fld>
            <a:endParaRPr kumimoji="1" lang="ja-JP" altLang="en-US"/>
          </a:p>
        </p:txBody>
      </p:sp>
    </p:spTree>
    <p:extLst>
      <p:ext uri="{BB962C8B-B14F-4D97-AF65-F5344CB8AC3E}">
        <p14:creationId xmlns:p14="http://schemas.microsoft.com/office/powerpoint/2010/main" val="728010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59370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85222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17058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2221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185658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21368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640313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00933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422858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71604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56719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40025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FDAD86-C714-4637-80EE-C8A5FFB0A5EE}"/>
              </a:ext>
            </a:extLst>
          </p:cNvPr>
          <p:cNvSpPr>
            <a:spLocks noGrp="1"/>
          </p:cNvSpPr>
          <p:nvPr>
            <p:ph type="ctrTitle"/>
          </p:nvPr>
        </p:nvSpPr>
        <p:spPr/>
        <p:txBody>
          <a:bodyPr>
            <a:normAutofit fontScale="90000"/>
          </a:bodyPr>
          <a:lstStyle/>
          <a:p>
            <a:r>
              <a:rPr lang="ja-JP" altLang="en-US" b="1" dirty="0"/>
              <a:t>テーブルゲーム作成の</a:t>
            </a:r>
            <a:br>
              <a:rPr lang="en-US" altLang="ja-JP" b="1" dirty="0"/>
            </a:br>
            <a:r>
              <a:rPr lang="ja-JP" altLang="en-US" b="1" dirty="0"/>
              <a:t>ためのライブラリー開発</a:t>
            </a:r>
            <a:endParaRPr kumimoji="1" lang="ja-JP" altLang="en-US" b="1" dirty="0"/>
          </a:p>
        </p:txBody>
      </p:sp>
      <p:sp>
        <p:nvSpPr>
          <p:cNvPr id="3" name="字幕 2">
            <a:extLst>
              <a:ext uri="{FF2B5EF4-FFF2-40B4-BE49-F238E27FC236}">
                <a16:creationId xmlns:a16="http://schemas.microsoft.com/office/drawing/2014/main" id="{3CD0F83A-539F-4D0D-BE02-A604033F8F91}"/>
              </a:ext>
            </a:extLst>
          </p:cNvPr>
          <p:cNvSpPr>
            <a:spLocks noGrp="1"/>
          </p:cNvSpPr>
          <p:nvPr>
            <p:ph type="subTitle" idx="1"/>
          </p:nvPr>
        </p:nvSpPr>
        <p:spPr>
          <a:xfrm>
            <a:off x="362778" y="4079875"/>
            <a:ext cx="8418444" cy="1655762"/>
          </a:xfrm>
        </p:spPr>
        <p:txBody>
          <a:bodyPr>
            <a:normAutofit/>
          </a:bodyPr>
          <a:lstStyle/>
          <a:p>
            <a:r>
              <a:rPr lang="en-US" altLang="ja-JP" dirty="0"/>
              <a:t>2020</a:t>
            </a:r>
            <a:r>
              <a:rPr lang="ja-JP" altLang="en-US" dirty="0"/>
              <a:t>年度　専攻科</a:t>
            </a:r>
            <a:endParaRPr lang="en-US" altLang="ja-JP" dirty="0"/>
          </a:p>
          <a:p>
            <a:r>
              <a:rPr kumimoji="1" lang="ja-JP" altLang="en-US" dirty="0"/>
              <a:t>　機械・電気システム工学専攻　</a:t>
            </a:r>
            <a:r>
              <a:rPr lang="ja-JP" altLang="en-US" dirty="0"/>
              <a:t>電気電子工学コース</a:t>
            </a:r>
            <a:r>
              <a:rPr kumimoji="1" lang="ja-JP" altLang="en-US" dirty="0"/>
              <a:t>　</a:t>
            </a:r>
            <a:endParaRPr kumimoji="1" lang="en-US" altLang="ja-JP" dirty="0"/>
          </a:p>
          <a:p>
            <a:r>
              <a:rPr lang="ja-JP" altLang="en-US" dirty="0"/>
              <a:t>　</a:t>
            </a:r>
            <a:r>
              <a:rPr kumimoji="1" lang="ja-JP" altLang="en-US" dirty="0"/>
              <a:t>油布航一郎</a:t>
            </a:r>
          </a:p>
        </p:txBody>
      </p:sp>
    </p:spTree>
    <p:extLst>
      <p:ext uri="{BB962C8B-B14F-4D97-AF65-F5344CB8AC3E}">
        <p14:creationId xmlns:p14="http://schemas.microsoft.com/office/powerpoint/2010/main" val="317636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933254" y="1508288"/>
            <a:ext cx="7346426"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p:txBody>
          <a:bodyPr/>
          <a:lstStyle/>
          <a:p>
            <a:r>
              <a:rPr lang="ja-JP" altLang="en-US" b="1" dirty="0"/>
              <a:t>開発した主な</a:t>
            </a:r>
            <a:r>
              <a:rPr kumimoji="1" lang="ja-JP" altLang="en-US" b="1" dirty="0"/>
              <a:t>クラス説明</a:t>
            </a:r>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864320" y="3062616"/>
            <a:ext cx="2309567" cy="436807"/>
          </a:xfrm>
        </p:spPr>
        <p:txBody>
          <a:bodyPr/>
          <a:lstStyle/>
          <a:p>
            <a:pPr lvl="1"/>
            <a:r>
              <a:rPr kumimoji="1" lang="en-US" altLang="ja-JP" dirty="0"/>
              <a:t>Piece</a:t>
            </a:r>
            <a:r>
              <a:rPr lang="ja-JP" altLang="en-US" dirty="0"/>
              <a:t> </a:t>
            </a:r>
            <a:r>
              <a:rPr lang="en-US" altLang="ja-JP" dirty="0"/>
              <a:t>Class</a:t>
            </a:r>
          </a:p>
          <a:p>
            <a:pPr marL="457200" lvl="1" indent="0">
              <a:buNone/>
            </a:pPr>
            <a:endParaRPr kumimoji="1" lang="en-US" altLang="ja-JP"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5580668" y="3105314"/>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Board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3222494" y="3062616"/>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Card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11" name="テキスト ボックス 10">
            <a:extLst>
              <a:ext uri="{FF2B5EF4-FFF2-40B4-BE49-F238E27FC236}">
                <a16:creationId xmlns:a16="http://schemas.microsoft.com/office/drawing/2014/main" id="{08519469-6EED-4B02-A07B-D25A24748B05}"/>
              </a:ext>
            </a:extLst>
          </p:cNvPr>
          <p:cNvSpPr txBox="1"/>
          <p:nvPr/>
        </p:nvSpPr>
        <p:spPr>
          <a:xfrm>
            <a:off x="4376985" y="4646215"/>
            <a:ext cx="4260915" cy="1569660"/>
          </a:xfrm>
          <a:prstGeom prst="rect">
            <a:avLst/>
          </a:prstGeom>
          <a:noFill/>
        </p:spPr>
        <p:txBody>
          <a:bodyPr wrap="square" rtlCol="0">
            <a:spAutoFit/>
          </a:bodyPr>
          <a:lstStyle/>
          <a:p>
            <a:r>
              <a:rPr kumimoji="1" lang="en-US" altLang="ja-JP" sz="3200" dirty="0" err="1"/>
              <a:t>IObject</a:t>
            </a:r>
            <a:r>
              <a:rPr kumimoji="1" lang="en-US" altLang="ja-JP" sz="3200" dirty="0"/>
              <a:t> interface</a:t>
            </a:r>
            <a:r>
              <a:rPr kumimoji="1" lang="ja-JP" altLang="en-US" sz="3200" dirty="0"/>
              <a:t>を継承</a:t>
            </a:r>
            <a:endParaRPr kumimoji="1" lang="en-US" altLang="ja-JP" sz="3200" dirty="0"/>
          </a:p>
          <a:p>
            <a:r>
              <a:rPr kumimoji="1" lang="en-US" altLang="ja-JP" sz="3200" dirty="0"/>
              <a:t>Hand Class</a:t>
            </a:r>
            <a:r>
              <a:rPr kumimoji="1" lang="ja-JP" altLang="en-US" sz="3200" dirty="0"/>
              <a:t>から呼び出されることを記述</a:t>
            </a:r>
            <a:endParaRPr kumimoji="1" lang="en-US" altLang="ja-JP" sz="3200" dirty="0"/>
          </a:p>
        </p:txBody>
      </p:sp>
      <p:pic>
        <p:nvPicPr>
          <p:cNvPr id="15" name="図 14">
            <a:extLst>
              <a:ext uri="{FF2B5EF4-FFF2-40B4-BE49-F238E27FC236}">
                <a16:creationId xmlns:a16="http://schemas.microsoft.com/office/drawing/2014/main" id="{9B95E158-9EF9-4B91-AD0C-03C3FD8AB4CE}"/>
              </a:ext>
            </a:extLst>
          </p:cNvPr>
          <p:cNvPicPr>
            <a:picLocks noChangeAspect="1"/>
          </p:cNvPicPr>
          <p:nvPr/>
        </p:nvPicPr>
        <p:blipFill>
          <a:blip r:embed="rId2"/>
          <a:stretch>
            <a:fillRect/>
          </a:stretch>
        </p:blipFill>
        <p:spPr>
          <a:xfrm>
            <a:off x="3629493" y="1827307"/>
            <a:ext cx="2198872" cy="1278007"/>
          </a:xfrm>
          <a:prstGeom prst="rect">
            <a:avLst/>
          </a:prstGeom>
        </p:spPr>
      </p:pic>
      <p:pic>
        <p:nvPicPr>
          <p:cNvPr id="17" name="図 16">
            <a:extLst>
              <a:ext uri="{FF2B5EF4-FFF2-40B4-BE49-F238E27FC236}">
                <a16:creationId xmlns:a16="http://schemas.microsoft.com/office/drawing/2014/main" id="{0585FAD0-243A-4AA1-A508-1114885CB3AC}"/>
              </a:ext>
            </a:extLst>
          </p:cNvPr>
          <p:cNvPicPr>
            <a:picLocks noChangeAspect="1"/>
          </p:cNvPicPr>
          <p:nvPr/>
        </p:nvPicPr>
        <p:blipFill>
          <a:blip r:embed="rId3"/>
          <a:stretch>
            <a:fillRect/>
          </a:stretch>
        </p:blipFill>
        <p:spPr>
          <a:xfrm>
            <a:off x="6048184" y="1827307"/>
            <a:ext cx="2011677" cy="1278007"/>
          </a:xfrm>
          <a:prstGeom prst="rect">
            <a:avLst/>
          </a:prstGeom>
        </p:spPr>
      </p:pic>
      <p:pic>
        <p:nvPicPr>
          <p:cNvPr id="19" name="図 18">
            <a:extLst>
              <a:ext uri="{FF2B5EF4-FFF2-40B4-BE49-F238E27FC236}">
                <a16:creationId xmlns:a16="http://schemas.microsoft.com/office/drawing/2014/main" id="{224CE1BD-A06B-4818-87DF-76C38B0A4DDA}"/>
              </a:ext>
            </a:extLst>
          </p:cNvPr>
          <p:cNvPicPr>
            <a:picLocks noChangeAspect="1"/>
          </p:cNvPicPr>
          <p:nvPr/>
        </p:nvPicPr>
        <p:blipFill>
          <a:blip r:embed="rId4"/>
          <a:stretch>
            <a:fillRect/>
          </a:stretch>
        </p:blipFill>
        <p:spPr>
          <a:xfrm>
            <a:off x="1362976" y="1805958"/>
            <a:ext cx="2046698" cy="1278007"/>
          </a:xfrm>
          <a:prstGeom prst="rect">
            <a:avLst/>
          </a:prstGeom>
        </p:spPr>
      </p:pic>
      <p:cxnSp>
        <p:nvCxnSpPr>
          <p:cNvPr id="13" name="直線コネクタ 12">
            <a:extLst>
              <a:ext uri="{FF2B5EF4-FFF2-40B4-BE49-F238E27FC236}">
                <a16:creationId xmlns:a16="http://schemas.microsoft.com/office/drawing/2014/main" id="{B2FD0494-C372-45A0-974C-D5A07251E552}"/>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40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933254" y="1508288"/>
            <a:ext cx="7346426"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a:xfrm>
            <a:off x="628650" y="317992"/>
            <a:ext cx="7886700" cy="1325563"/>
          </a:xfrm>
        </p:spPr>
        <p:txBody>
          <a:bodyPr/>
          <a:lstStyle/>
          <a:p>
            <a:r>
              <a:rPr lang="ja-JP" altLang="en-US" b="1" dirty="0"/>
              <a:t>開発した主な</a:t>
            </a:r>
            <a:r>
              <a:rPr kumimoji="1" lang="ja-JP" altLang="en-US" b="1" dirty="0"/>
              <a:t>クラス説明</a:t>
            </a:r>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864320" y="3062616"/>
            <a:ext cx="2309567" cy="436807"/>
          </a:xfrm>
        </p:spPr>
        <p:txBody>
          <a:bodyPr/>
          <a:lstStyle/>
          <a:p>
            <a:pPr lvl="1"/>
            <a:r>
              <a:rPr kumimoji="1" lang="en-US" altLang="ja-JP" dirty="0"/>
              <a:t>Piece</a:t>
            </a:r>
            <a:r>
              <a:rPr lang="ja-JP" altLang="en-US" dirty="0"/>
              <a:t> </a:t>
            </a:r>
            <a:r>
              <a:rPr lang="en-US" altLang="ja-JP" dirty="0"/>
              <a:t>Class</a:t>
            </a:r>
          </a:p>
          <a:p>
            <a:pPr marL="457200" lvl="1" indent="0">
              <a:buNone/>
            </a:pPr>
            <a:endParaRPr kumimoji="1" lang="en-US" altLang="ja-JP"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5580668" y="3105314"/>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Board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3222494" y="3062616"/>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Card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4" name="四角形: 角を丸くする 3">
            <a:extLst>
              <a:ext uri="{FF2B5EF4-FFF2-40B4-BE49-F238E27FC236}">
                <a16:creationId xmlns:a16="http://schemas.microsoft.com/office/drawing/2014/main" id="{479C0931-EC0C-4A01-9266-8F01CB111C76}"/>
              </a:ext>
            </a:extLst>
          </p:cNvPr>
          <p:cNvSpPr/>
          <p:nvPr/>
        </p:nvSpPr>
        <p:spPr>
          <a:xfrm>
            <a:off x="5658805" y="4526811"/>
            <a:ext cx="2424162" cy="159987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Hand Class</a:t>
            </a:r>
            <a:endParaRPr kumimoji="1" lang="ja-JP" altLang="en-US" dirty="0">
              <a:solidFill>
                <a:schemeClr val="tx1"/>
              </a:solidFill>
            </a:endParaRPr>
          </a:p>
        </p:txBody>
      </p:sp>
      <p:sp>
        <p:nvSpPr>
          <p:cNvPr id="10" name="矢印: 右 9">
            <a:extLst>
              <a:ext uri="{FF2B5EF4-FFF2-40B4-BE49-F238E27FC236}">
                <a16:creationId xmlns:a16="http://schemas.microsoft.com/office/drawing/2014/main" id="{BA3FAE4D-F0FF-41BE-9540-72E646078FC2}"/>
              </a:ext>
            </a:extLst>
          </p:cNvPr>
          <p:cNvSpPr/>
          <p:nvPr/>
        </p:nvSpPr>
        <p:spPr>
          <a:xfrm flipH="1">
            <a:off x="4127465" y="4977955"/>
            <a:ext cx="1531340" cy="697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B8A3A8B-ADBF-4113-8CB9-40A0496AEF7D}"/>
              </a:ext>
            </a:extLst>
          </p:cNvPr>
          <p:cNvPicPr>
            <a:picLocks noChangeAspect="1"/>
          </p:cNvPicPr>
          <p:nvPr/>
        </p:nvPicPr>
        <p:blipFill>
          <a:blip r:embed="rId2"/>
          <a:stretch>
            <a:fillRect/>
          </a:stretch>
        </p:blipFill>
        <p:spPr>
          <a:xfrm>
            <a:off x="3629493" y="1827307"/>
            <a:ext cx="2198872" cy="1278007"/>
          </a:xfrm>
          <a:prstGeom prst="rect">
            <a:avLst/>
          </a:prstGeom>
        </p:spPr>
      </p:pic>
      <p:pic>
        <p:nvPicPr>
          <p:cNvPr id="12" name="図 11">
            <a:extLst>
              <a:ext uri="{FF2B5EF4-FFF2-40B4-BE49-F238E27FC236}">
                <a16:creationId xmlns:a16="http://schemas.microsoft.com/office/drawing/2014/main" id="{153E9641-0BED-4D83-8290-CA69E41A6CB3}"/>
              </a:ext>
            </a:extLst>
          </p:cNvPr>
          <p:cNvPicPr>
            <a:picLocks noChangeAspect="1"/>
          </p:cNvPicPr>
          <p:nvPr/>
        </p:nvPicPr>
        <p:blipFill>
          <a:blip r:embed="rId3"/>
          <a:stretch>
            <a:fillRect/>
          </a:stretch>
        </p:blipFill>
        <p:spPr>
          <a:xfrm>
            <a:off x="6048184" y="1827307"/>
            <a:ext cx="2011677" cy="1278007"/>
          </a:xfrm>
          <a:prstGeom prst="rect">
            <a:avLst/>
          </a:prstGeom>
        </p:spPr>
      </p:pic>
      <p:pic>
        <p:nvPicPr>
          <p:cNvPr id="13" name="図 12">
            <a:extLst>
              <a:ext uri="{FF2B5EF4-FFF2-40B4-BE49-F238E27FC236}">
                <a16:creationId xmlns:a16="http://schemas.microsoft.com/office/drawing/2014/main" id="{445F60BA-3151-4190-9FBC-927CC954B928}"/>
              </a:ext>
            </a:extLst>
          </p:cNvPr>
          <p:cNvPicPr>
            <a:picLocks noChangeAspect="1"/>
          </p:cNvPicPr>
          <p:nvPr/>
        </p:nvPicPr>
        <p:blipFill>
          <a:blip r:embed="rId4"/>
          <a:stretch>
            <a:fillRect/>
          </a:stretch>
        </p:blipFill>
        <p:spPr>
          <a:xfrm>
            <a:off x="1362976" y="1805958"/>
            <a:ext cx="2046698" cy="1278007"/>
          </a:xfrm>
          <a:prstGeom prst="rect">
            <a:avLst/>
          </a:prstGeom>
        </p:spPr>
      </p:pic>
      <p:cxnSp>
        <p:nvCxnSpPr>
          <p:cNvPr id="14" name="直線コネクタ 13">
            <a:extLst>
              <a:ext uri="{FF2B5EF4-FFF2-40B4-BE49-F238E27FC236}">
                <a16:creationId xmlns:a16="http://schemas.microsoft.com/office/drawing/2014/main" id="{D9984689-BEB5-4E57-A8B7-51982619F7AE}"/>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F2B9872-6F2D-4840-AE31-93D62AD44721}"/>
              </a:ext>
            </a:extLst>
          </p:cNvPr>
          <p:cNvSpPr/>
          <p:nvPr/>
        </p:nvSpPr>
        <p:spPr>
          <a:xfrm>
            <a:off x="4506009" y="3207415"/>
            <a:ext cx="320513" cy="2482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EF1DE42C-D782-4E03-9350-58B90203EA1E}"/>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4913B0B1-05DF-4CAF-AAF9-4977A819AC32}"/>
              </a:ext>
            </a:extLst>
          </p:cNvPr>
          <p:cNvPicPr>
            <a:picLocks noChangeAspect="1"/>
          </p:cNvPicPr>
          <p:nvPr/>
        </p:nvPicPr>
        <p:blipFill rotWithShape="1">
          <a:blip r:embed="rId2"/>
          <a:srcRect l="4854" r="4854"/>
          <a:stretch/>
        </p:blipFill>
        <p:spPr>
          <a:xfrm>
            <a:off x="1638198" y="3240186"/>
            <a:ext cx="1848022" cy="1278007"/>
          </a:xfrm>
          <a:prstGeom prst="rect">
            <a:avLst/>
          </a:prstGeom>
        </p:spPr>
      </p:pic>
      <p:sp>
        <p:nvSpPr>
          <p:cNvPr id="9" name="タイトル 1">
            <a:extLst>
              <a:ext uri="{FF2B5EF4-FFF2-40B4-BE49-F238E27FC236}">
                <a16:creationId xmlns:a16="http://schemas.microsoft.com/office/drawing/2014/main" id="{FB8D6694-B7A7-4039-9224-3967DF85674F}"/>
              </a:ext>
            </a:extLst>
          </p:cNvPr>
          <p:cNvSpPr>
            <a:spLocks noGrp="1"/>
          </p:cNvSpPr>
          <p:nvPr>
            <p:ph type="title"/>
          </p:nvPr>
        </p:nvSpPr>
        <p:spPr>
          <a:xfrm>
            <a:off x="628650" y="317992"/>
            <a:ext cx="7886700" cy="1325563"/>
          </a:xfrm>
        </p:spPr>
        <p:txBody>
          <a:bodyPr/>
          <a:lstStyle/>
          <a:p>
            <a:r>
              <a:rPr lang="ja-JP" altLang="en-US" b="1" dirty="0"/>
              <a:t>開発した主な</a:t>
            </a:r>
            <a:r>
              <a:rPr kumimoji="1" lang="ja-JP" altLang="en-US" b="1" dirty="0"/>
              <a:t>クラス説明</a:t>
            </a:r>
          </a:p>
        </p:txBody>
      </p:sp>
      <p:pic>
        <p:nvPicPr>
          <p:cNvPr id="11" name="図 10">
            <a:extLst>
              <a:ext uri="{FF2B5EF4-FFF2-40B4-BE49-F238E27FC236}">
                <a16:creationId xmlns:a16="http://schemas.microsoft.com/office/drawing/2014/main" id="{E6334116-A974-42A8-9B71-BB315B432133}"/>
              </a:ext>
            </a:extLst>
          </p:cNvPr>
          <p:cNvPicPr>
            <a:picLocks noChangeAspect="1"/>
          </p:cNvPicPr>
          <p:nvPr/>
        </p:nvPicPr>
        <p:blipFill rotWithShape="1">
          <a:blip r:embed="rId3"/>
          <a:srcRect l="11609" t="14099" r="10329" b="8590"/>
          <a:stretch/>
        </p:blipFill>
        <p:spPr>
          <a:xfrm>
            <a:off x="5846316" y="3240185"/>
            <a:ext cx="1848022" cy="1278007"/>
          </a:xfrm>
          <a:prstGeom prst="rect">
            <a:avLst/>
          </a:prstGeom>
        </p:spPr>
      </p:pic>
      <p:sp>
        <p:nvSpPr>
          <p:cNvPr id="12" name="矢印: 左右 11">
            <a:extLst>
              <a:ext uri="{FF2B5EF4-FFF2-40B4-BE49-F238E27FC236}">
                <a16:creationId xmlns:a16="http://schemas.microsoft.com/office/drawing/2014/main" id="{8F12B714-A302-4473-B594-8560AA93D8BA}"/>
              </a:ext>
            </a:extLst>
          </p:cNvPr>
          <p:cNvSpPr/>
          <p:nvPr/>
        </p:nvSpPr>
        <p:spPr>
          <a:xfrm>
            <a:off x="3486219" y="3478375"/>
            <a:ext cx="2360096" cy="8201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4822C76-0FB4-4B9B-8DE0-6A020556FFCE}"/>
              </a:ext>
            </a:extLst>
          </p:cNvPr>
          <p:cNvSpPr txBox="1"/>
          <p:nvPr/>
        </p:nvSpPr>
        <p:spPr>
          <a:xfrm>
            <a:off x="3695304" y="4588562"/>
            <a:ext cx="1941921" cy="584775"/>
          </a:xfrm>
          <a:prstGeom prst="rect">
            <a:avLst/>
          </a:prstGeom>
          <a:solidFill>
            <a:schemeClr val="bg1"/>
          </a:solidFill>
          <a:ln w="57150">
            <a:solidFill>
              <a:srgbClr val="0070C0"/>
            </a:solidFill>
          </a:ln>
        </p:spPr>
        <p:txBody>
          <a:bodyPr wrap="square" rtlCol="0">
            <a:spAutoFit/>
          </a:bodyPr>
          <a:lstStyle/>
          <a:p>
            <a:pPr algn="ctr"/>
            <a:r>
              <a:rPr kumimoji="1" lang="ja-JP" altLang="en-US" sz="3200" dirty="0"/>
              <a:t>クリック</a:t>
            </a:r>
            <a:endParaRPr kumimoji="1" lang="ja-JP" altLang="en-US" dirty="0"/>
          </a:p>
        </p:txBody>
      </p:sp>
      <p:pic>
        <p:nvPicPr>
          <p:cNvPr id="14" name="図 13">
            <a:extLst>
              <a:ext uri="{FF2B5EF4-FFF2-40B4-BE49-F238E27FC236}">
                <a16:creationId xmlns:a16="http://schemas.microsoft.com/office/drawing/2014/main" id="{AB0CC5B6-B755-49B7-9E50-91A2B60B7440}"/>
              </a:ext>
            </a:extLst>
          </p:cNvPr>
          <p:cNvPicPr>
            <a:picLocks noChangeAspect="1"/>
          </p:cNvPicPr>
          <p:nvPr/>
        </p:nvPicPr>
        <p:blipFill rotWithShape="1">
          <a:blip r:embed="rId4"/>
          <a:srcRect l="7978"/>
          <a:stretch/>
        </p:blipFill>
        <p:spPr>
          <a:xfrm>
            <a:off x="1462773" y="5297352"/>
            <a:ext cx="2023447" cy="1278007"/>
          </a:xfrm>
          <a:prstGeom prst="rect">
            <a:avLst/>
          </a:prstGeom>
        </p:spPr>
      </p:pic>
      <p:pic>
        <p:nvPicPr>
          <p:cNvPr id="16" name="図 15">
            <a:extLst>
              <a:ext uri="{FF2B5EF4-FFF2-40B4-BE49-F238E27FC236}">
                <a16:creationId xmlns:a16="http://schemas.microsoft.com/office/drawing/2014/main" id="{C99D9EA8-B68A-48E7-9152-1922D148E8A2}"/>
              </a:ext>
            </a:extLst>
          </p:cNvPr>
          <p:cNvPicPr>
            <a:picLocks noChangeAspect="1"/>
          </p:cNvPicPr>
          <p:nvPr/>
        </p:nvPicPr>
        <p:blipFill>
          <a:blip r:embed="rId5"/>
          <a:stretch>
            <a:fillRect/>
          </a:stretch>
        </p:blipFill>
        <p:spPr>
          <a:xfrm>
            <a:off x="5846315" y="5297352"/>
            <a:ext cx="1879665" cy="1278006"/>
          </a:xfrm>
          <a:prstGeom prst="rect">
            <a:avLst/>
          </a:prstGeom>
        </p:spPr>
      </p:pic>
      <p:sp>
        <p:nvSpPr>
          <p:cNvPr id="17" name="矢印: 左右 16">
            <a:extLst>
              <a:ext uri="{FF2B5EF4-FFF2-40B4-BE49-F238E27FC236}">
                <a16:creationId xmlns:a16="http://schemas.microsoft.com/office/drawing/2014/main" id="{51F9B071-DB68-45B2-8344-E7C372B42B0C}"/>
              </a:ext>
            </a:extLst>
          </p:cNvPr>
          <p:cNvSpPr/>
          <p:nvPr/>
        </p:nvSpPr>
        <p:spPr>
          <a:xfrm>
            <a:off x="3486219" y="5463392"/>
            <a:ext cx="2360096" cy="8201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83674545-D875-427C-A9A5-788E98F72774}"/>
              </a:ext>
            </a:extLst>
          </p:cNvPr>
          <p:cNvSpPr/>
          <p:nvPr/>
        </p:nvSpPr>
        <p:spPr>
          <a:xfrm>
            <a:off x="3454185" y="1607542"/>
            <a:ext cx="2424162" cy="159987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Hand Class</a:t>
            </a:r>
            <a:endParaRPr kumimoji="1" lang="ja-JP" altLang="en-US" dirty="0">
              <a:solidFill>
                <a:schemeClr val="tx1"/>
              </a:solidFill>
            </a:endParaRPr>
          </a:p>
        </p:txBody>
      </p:sp>
    </p:spTree>
    <p:extLst>
      <p:ext uri="{BB962C8B-B14F-4D97-AF65-F5344CB8AC3E}">
        <p14:creationId xmlns:p14="http://schemas.microsoft.com/office/powerpoint/2010/main" val="409567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F0D29B-FDC2-460B-9DE3-6721B5201E9D}"/>
              </a:ext>
            </a:extLst>
          </p:cNvPr>
          <p:cNvSpPr>
            <a:spLocks noGrp="1"/>
          </p:cNvSpPr>
          <p:nvPr>
            <p:ph type="title"/>
          </p:nvPr>
        </p:nvSpPr>
        <p:spPr/>
        <p:txBody>
          <a:bodyPr>
            <a:normAutofit/>
          </a:bodyPr>
          <a:lstStyle/>
          <a:p>
            <a:r>
              <a:rPr kumimoji="1" lang="ja-JP" altLang="en-US" b="1" dirty="0"/>
              <a:t>ライブラリーを用いて</a:t>
            </a:r>
            <a:br>
              <a:rPr kumimoji="1" lang="en-US" altLang="ja-JP" b="1" dirty="0"/>
            </a:br>
            <a:r>
              <a:rPr kumimoji="1" lang="ja-JP" altLang="en-US" b="1" dirty="0"/>
              <a:t>開発したソフトウェア</a:t>
            </a:r>
          </a:p>
        </p:txBody>
      </p:sp>
      <p:sp>
        <p:nvSpPr>
          <p:cNvPr id="3" name="コンテンツ プレースホルダー 2">
            <a:extLst>
              <a:ext uri="{FF2B5EF4-FFF2-40B4-BE49-F238E27FC236}">
                <a16:creationId xmlns:a16="http://schemas.microsoft.com/office/drawing/2014/main" id="{7E0D6718-2FB8-4905-9AD2-5E3BF54C2DF4}"/>
              </a:ext>
            </a:extLst>
          </p:cNvPr>
          <p:cNvSpPr>
            <a:spLocks noGrp="1"/>
          </p:cNvSpPr>
          <p:nvPr>
            <p:ph idx="1"/>
          </p:nvPr>
        </p:nvSpPr>
        <p:spPr>
          <a:xfrm>
            <a:off x="628650" y="2302703"/>
            <a:ext cx="7886700" cy="2716558"/>
          </a:xfrm>
        </p:spPr>
        <p:txBody>
          <a:bodyPr>
            <a:normAutofit/>
          </a:bodyPr>
          <a:lstStyle/>
          <a:p>
            <a:pPr marL="0" indent="0">
              <a:buNone/>
            </a:pPr>
            <a:r>
              <a:rPr kumimoji="1" lang="en-US" altLang="ja-JP" sz="4400" dirty="0"/>
              <a:t>Table Game Creator</a:t>
            </a:r>
          </a:p>
          <a:p>
            <a:r>
              <a:rPr lang="ja-JP" altLang="en-US" sz="4000" dirty="0"/>
              <a:t>テーブルゲームの作成が可能</a:t>
            </a:r>
            <a:endParaRPr lang="en-US" altLang="ja-JP" sz="4000" dirty="0"/>
          </a:p>
          <a:p>
            <a:r>
              <a:rPr lang="ja-JP" altLang="en-US" sz="4000" dirty="0"/>
              <a:t>オンライン上でのプレイが可能</a:t>
            </a:r>
            <a:endParaRPr lang="en-US" altLang="ja-JP" sz="4000" dirty="0"/>
          </a:p>
        </p:txBody>
      </p:sp>
      <p:cxnSp>
        <p:nvCxnSpPr>
          <p:cNvPr id="4" name="直線コネクタ 3">
            <a:extLst>
              <a:ext uri="{FF2B5EF4-FFF2-40B4-BE49-F238E27FC236}">
                <a16:creationId xmlns:a16="http://schemas.microsoft.com/office/drawing/2014/main" id="{4BABC187-0447-4B0A-9F31-8F836B9E40A5}"/>
              </a:ext>
            </a:extLst>
          </p:cNvPr>
          <p:cNvCxnSpPr>
            <a:cxnSpLocks/>
          </p:cNvCxnSpPr>
          <p:nvPr/>
        </p:nvCxnSpPr>
        <p:spPr>
          <a:xfrm>
            <a:off x="628650" y="1671836"/>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475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b="1" dirty="0"/>
              <a:t>使い方</a:t>
            </a:r>
            <a:endParaRPr kumimoji="1" lang="ja-JP" altLang="en-US" b="1"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348791" y="1641910"/>
            <a:ext cx="2017336" cy="143663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5B0C68A4-0EBF-4AE8-B2A7-ADB171016D65}"/>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537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ACBA82-AA0C-4F5C-AD6F-E2FF97515831}"/>
              </a:ext>
            </a:extLst>
          </p:cNvPr>
          <p:cNvSpPr>
            <a:spLocks noGrp="1"/>
          </p:cNvSpPr>
          <p:nvPr>
            <p:ph type="title"/>
          </p:nvPr>
        </p:nvSpPr>
        <p:spPr/>
        <p:txBody>
          <a:bodyPr/>
          <a:lstStyle/>
          <a:p>
            <a:r>
              <a:rPr kumimoji="1" lang="ja-JP" altLang="en-US" b="1" dirty="0"/>
              <a:t>画像の用意</a:t>
            </a:r>
          </a:p>
        </p:txBody>
      </p:sp>
      <p:pic>
        <p:nvPicPr>
          <p:cNvPr id="9" name="図 8">
            <a:extLst>
              <a:ext uri="{FF2B5EF4-FFF2-40B4-BE49-F238E27FC236}">
                <a16:creationId xmlns:a16="http://schemas.microsoft.com/office/drawing/2014/main" id="{EF3C2152-4B0F-4484-8867-90140F8F1953}"/>
              </a:ext>
            </a:extLst>
          </p:cNvPr>
          <p:cNvPicPr>
            <a:picLocks noChangeAspect="1"/>
          </p:cNvPicPr>
          <p:nvPr/>
        </p:nvPicPr>
        <p:blipFill>
          <a:blip r:embed="rId2"/>
          <a:stretch>
            <a:fillRect/>
          </a:stretch>
        </p:blipFill>
        <p:spPr>
          <a:xfrm>
            <a:off x="324978" y="1514538"/>
            <a:ext cx="6043085" cy="3254453"/>
          </a:xfrm>
          <a:prstGeom prst="rect">
            <a:avLst/>
          </a:prstGeom>
        </p:spPr>
      </p:pic>
      <p:grpSp>
        <p:nvGrpSpPr>
          <p:cNvPr id="7" name="グループ化 6">
            <a:extLst>
              <a:ext uri="{FF2B5EF4-FFF2-40B4-BE49-F238E27FC236}">
                <a16:creationId xmlns:a16="http://schemas.microsoft.com/office/drawing/2014/main" id="{5B571039-E739-4E13-8B88-4AD7C6D60F95}"/>
              </a:ext>
            </a:extLst>
          </p:cNvPr>
          <p:cNvGrpSpPr/>
          <p:nvPr/>
        </p:nvGrpSpPr>
        <p:grpSpPr>
          <a:xfrm>
            <a:off x="2507976" y="2966115"/>
            <a:ext cx="6306532" cy="3605753"/>
            <a:chOff x="0" y="963122"/>
            <a:chExt cx="9144000" cy="4931756"/>
          </a:xfrm>
        </p:grpSpPr>
        <p:pic>
          <p:nvPicPr>
            <p:cNvPr id="5" name="図 4">
              <a:extLst>
                <a:ext uri="{FF2B5EF4-FFF2-40B4-BE49-F238E27FC236}">
                  <a16:creationId xmlns:a16="http://schemas.microsoft.com/office/drawing/2014/main" id="{54176148-8098-4378-87BE-AE8173422B6B}"/>
                </a:ext>
              </a:extLst>
            </p:cNvPr>
            <p:cNvPicPr>
              <a:picLocks noChangeAspect="1"/>
            </p:cNvPicPr>
            <p:nvPr/>
          </p:nvPicPr>
          <p:blipFill>
            <a:blip r:embed="rId3"/>
            <a:stretch>
              <a:fillRect/>
            </a:stretch>
          </p:blipFill>
          <p:spPr>
            <a:xfrm>
              <a:off x="0" y="963122"/>
              <a:ext cx="9144000" cy="4931756"/>
            </a:xfrm>
            <a:prstGeom prst="rect">
              <a:avLst/>
            </a:prstGeom>
          </p:spPr>
        </p:pic>
        <p:sp>
          <p:nvSpPr>
            <p:cNvPr id="6" name="正方形/長方形 5">
              <a:extLst>
                <a:ext uri="{FF2B5EF4-FFF2-40B4-BE49-F238E27FC236}">
                  <a16:creationId xmlns:a16="http://schemas.microsoft.com/office/drawing/2014/main" id="{B380B415-CB36-4A63-96BC-15192A2F1B03}"/>
                </a:ext>
              </a:extLst>
            </p:cNvPr>
            <p:cNvSpPr/>
            <p:nvPr/>
          </p:nvSpPr>
          <p:spPr>
            <a:xfrm>
              <a:off x="7984504" y="1253765"/>
              <a:ext cx="1046374" cy="2073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083A0D60-91AE-4F49-B6C9-5C475040008C}"/>
              </a:ext>
            </a:extLst>
          </p:cNvPr>
          <p:cNvGrpSpPr/>
          <p:nvPr/>
        </p:nvGrpSpPr>
        <p:grpSpPr>
          <a:xfrm>
            <a:off x="5797480" y="2096475"/>
            <a:ext cx="3259668" cy="433668"/>
            <a:chOff x="5534696" y="2180732"/>
            <a:chExt cx="2840955" cy="433668"/>
          </a:xfrm>
        </p:grpSpPr>
        <p:cxnSp>
          <p:nvCxnSpPr>
            <p:cNvPr id="12" name="直線矢印コネクタ 11">
              <a:extLst>
                <a:ext uri="{FF2B5EF4-FFF2-40B4-BE49-F238E27FC236}">
                  <a16:creationId xmlns:a16="http://schemas.microsoft.com/office/drawing/2014/main" id="{317E9595-82B4-4DBE-B901-62994F8201C5}"/>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E4D465B3-79F7-4F72-A583-B11D58A666A3}"/>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E877B148-C160-4969-9CDC-DA5DED5D1462}"/>
              </a:ext>
            </a:extLst>
          </p:cNvPr>
          <p:cNvSpPr txBox="1"/>
          <p:nvPr/>
        </p:nvSpPr>
        <p:spPr>
          <a:xfrm>
            <a:off x="6349361" y="2016322"/>
            <a:ext cx="2760840" cy="523220"/>
          </a:xfrm>
          <a:prstGeom prst="rect">
            <a:avLst/>
          </a:prstGeom>
          <a:noFill/>
        </p:spPr>
        <p:txBody>
          <a:bodyPr wrap="square" rtlCol="0">
            <a:spAutoFit/>
          </a:bodyPr>
          <a:lstStyle/>
          <a:p>
            <a:r>
              <a:rPr kumimoji="1" lang="ja-JP" altLang="en-US" sz="2800" b="1" dirty="0"/>
              <a:t>ペイントツール</a:t>
            </a:r>
          </a:p>
        </p:txBody>
      </p:sp>
      <p:grpSp>
        <p:nvGrpSpPr>
          <p:cNvPr id="37" name="グループ化 36">
            <a:extLst>
              <a:ext uri="{FF2B5EF4-FFF2-40B4-BE49-F238E27FC236}">
                <a16:creationId xmlns:a16="http://schemas.microsoft.com/office/drawing/2014/main" id="{209545BB-4941-44B1-88D5-2FD3BF2FEF74}"/>
              </a:ext>
            </a:extLst>
          </p:cNvPr>
          <p:cNvGrpSpPr/>
          <p:nvPr/>
        </p:nvGrpSpPr>
        <p:grpSpPr>
          <a:xfrm flipH="1">
            <a:off x="329491" y="5517859"/>
            <a:ext cx="2576709" cy="433668"/>
            <a:chOff x="5534696" y="2180732"/>
            <a:chExt cx="2840955" cy="433668"/>
          </a:xfrm>
        </p:grpSpPr>
        <p:cxnSp>
          <p:nvCxnSpPr>
            <p:cNvPr id="38" name="直線矢印コネクタ 37">
              <a:extLst>
                <a:ext uri="{FF2B5EF4-FFF2-40B4-BE49-F238E27FC236}">
                  <a16:creationId xmlns:a16="http://schemas.microsoft.com/office/drawing/2014/main" id="{214A3853-74C7-4FAA-A3E0-B4D128965AFA}"/>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D0AB18D0-8EE1-4FCE-8289-AC16E1DC78D1}"/>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テキスト ボックス 39">
            <a:extLst>
              <a:ext uri="{FF2B5EF4-FFF2-40B4-BE49-F238E27FC236}">
                <a16:creationId xmlns:a16="http://schemas.microsoft.com/office/drawing/2014/main" id="{6D50ECDF-1FD5-4614-9808-48B5E8AF3250}"/>
              </a:ext>
            </a:extLst>
          </p:cNvPr>
          <p:cNvSpPr txBox="1"/>
          <p:nvPr/>
        </p:nvSpPr>
        <p:spPr>
          <a:xfrm>
            <a:off x="468983" y="5408819"/>
            <a:ext cx="2347269" cy="523220"/>
          </a:xfrm>
          <a:prstGeom prst="rect">
            <a:avLst/>
          </a:prstGeom>
          <a:noFill/>
        </p:spPr>
        <p:txBody>
          <a:bodyPr wrap="square" rtlCol="0">
            <a:spAutoFit/>
          </a:bodyPr>
          <a:lstStyle/>
          <a:p>
            <a:r>
              <a:rPr kumimoji="1" lang="ja-JP" altLang="en-US" sz="2800" b="1" dirty="0"/>
              <a:t>画像サイト</a:t>
            </a:r>
          </a:p>
        </p:txBody>
      </p:sp>
      <p:cxnSp>
        <p:nvCxnSpPr>
          <p:cNvPr id="15" name="直線コネクタ 14">
            <a:extLst>
              <a:ext uri="{FF2B5EF4-FFF2-40B4-BE49-F238E27FC236}">
                <a16:creationId xmlns:a16="http://schemas.microsoft.com/office/drawing/2014/main" id="{B2C75EC8-25C7-49C0-8FF7-275F7DE77F71}"/>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796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b="1" dirty="0"/>
              <a:t>使い方</a:t>
            </a:r>
            <a:endParaRPr kumimoji="1" lang="ja-JP" altLang="en-US" b="1"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1517716" y="2782553"/>
            <a:ext cx="2092750" cy="149721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7653DEB1-DAEE-48DE-B123-247ADD15B15C}"/>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846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AA7BDB-6CA9-4265-8CC6-65ACB7A6B610}"/>
              </a:ext>
            </a:extLst>
          </p:cNvPr>
          <p:cNvSpPr>
            <a:spLocks noGrp="1"/>
          </p:cNvSpPr>
          <p:nvPr>
            <p:ph type="title"/>
          </p:nvPr>
        </p:nvSpPr>
        <p:spPr/>
        <p:txBody>
          <a:bodyPr/>
          <a:lstStyle/>
          <a:p>
            <a:r>
              <a:rPr kumimoji="1" lang="ja-JP" altLang="en-US" b="1" dirty="0"/>
              <a:t>テーブルゲームの作成</a:t>
            </a:r>
          </a:p>
        </p:txBody>
      </p:sp>
      <p:pic>
        <p:nvPicPr>
          <p:cNvPr id="9" name="図 8">
            <a:extLst>
              <a:ext uri="{FF2B5EF4-FFF2-40B4-BE49-F238E27FC236}">
                <a16:creationId xmlns:a16="http://schemas.microsoft.com/office/drawing/2014/main" id="{7B00624A-B843-4452-A430-53495F135AE2}"/>
              </a:ext>
            </a:extLst>
          </p:cNvPr>
          <p:cNvPicPr>
            <a:picLocks noChangeAspect="1"/>
          </p:cNvPicPr>
          <p:nvPr/>
        </p:nvPicPr>
        <p:blipFill>
          <a:blip r:embed="rId2"/>
          <a:stretch>
            <a:fillRect/>
          </a:stretch>
        </p:blipFill>
        <p:spPr>
          <a:xfrm>
            <a:off x="1147936" y="1484264"/>
            <a:ext cx="6848128" cy="3889471"/>
          </a:xfrm>
          <a:prstGeom prst="rect">
            <a:avLst/>
          </a:prstGeom>
        </p:spPr>
      </p:pic>
      <p:cxnSp>
        <p:nvCxnSpPr>
          <p:cNvPr id="4" name="直線コネクタ 3">
            <a:extLst>
              <a:ext uri="{FF2B5EF4-FFF2-40B4-BE49-F238E27FC236}">
                <a16:creationId xmlns:a16="http://schemas.microsoft.com/office/drawing/2014/main" id="{67AC2510-B869-4C2D-8869-2B43EEB9E189}"/>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899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b="1" dirty="0"/>
              <a:t>使い方</a:t>
            </a:r>
            <a:endParaRPr kumimoji="1" lang="ja-JP" altLang="en-US" b="1"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2978871" y="3240938"/>
            <a:ext cx="2196446" cy="269794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73CB8232-30AD-4050-A6DD-F11A7F4CDA4C}"/>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08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p:txBody>
          <a:bodyPr/>
          <a:lstStyle/>
          <a:p>
            <a:r>
              <a:rPr kumimoji="1" lang="ja-JP" altLang="en-US" b="1" dirty="0"/>
              <a:t>データの共有</a:t>
            </a:r>
          </a:p>
        </p:txBody>
      </p:sp>
      <p:sp>
        <p:nvSpPr>
          <p:cNvPr id="3" name="コンテンツ プレースホルダー 2">
            <a:extLst>
              <a:ext uri="{FF2B5EF4-FFF2-40B4-BE49-F238E27FC236}">
                <a16:creationId xmlns:a16="http://schemas.microsoft.com/office/drawing/2014/main" id="{EAF80119-0BA5-426C-9AE8-EBE6F5FF0EC1}"/>
              </a:ext>
            </a:extLst>
          </p:cNvPr>
          <p:cNvSpPr>
            <a:spLocks noGrp="1"/>
          </p:cNvSpPr>
          <p:nvPr>
            <p:ph idx="1"/>
          </p:nvPr>
        </p:nvSpPr>
        <p:spPr>
          <a:xfrm>
            <a:off x="628650" y="1146895"/>
            <a:ext cx="7886700" cy="2661534"/>
          </a:xfrm>
        </p:spPr>
        <p:txBody>
          <a:bodyPr/>
          <a:lstStyle/>
          <a:p>
            <a:pPr marL="0" indent="0">
              <a:buNone/>
            </a:pPr>
            <a:endParaRPr lang="en-US" altLang="ja-JP" dirty="0"/>
          </a:p>
          <a:p>
            <a:r>
              <a:rPr lang="en-US" altLang="ja-JP" dirty="0"/>
              <a:t>…/</a:t>
            </a:r>
            <a:r>
              <a:rPr kumimoji="1" lang="en-US" altLang="ja-JP" dirty="0" err="1"/>
              <a:t>TableGameCreator</a:t>
            </a:r>
            <a:r>
              <a:rPr kumimoji="1" lang="en-US" altLang="ja-JP" dirty="0"/>
              <a:t>/</a:t>
            </a:r>
            <a:r>
              <a:rPr kumimoji="1" lang="en-US" altLang="ja-JP" dirty="0" err="1"/>
              <a:t>TableGameData</a:t>
            </a:r>
            <a:r>
              <a:rPr kumimoji="1" lang="en-US" altLang="ja-JP" dirty="0"/>
              <a:t>/</a:t>
            </a:r>
            <a:r>
              <a:rPr kumimoji="1" lang="ja-JP" altLang="en-US" dirty="0"/>
              <a:t>ゲーム名</a:t>
            </a:r>
            <a:endParaRPr kumimoji="1" lang="en-US" altLang="ja-JP" dirty="0"/>
          </a:p>
          <a:p>
            <a:pPr marL="0" indent="0">
              <a:buNone/>
            </a:pPr>
            <a:r>
              <a:rPr kumimoji="1" lang="en-US" altLang="ja-JP" dirty="0"/>
              <a:t>	</a:t>
            </a:r>
            <a:r>
              <a:rPr kumimoji="1" lang="ja-JP" altLang="en-US" dirty="0"/>
              <a:t>のフォルダを共有し同様の階層のフォルダに入れる</a:t>
            </a:r>
          </a:p>
        </p:txBody>
      </p:sp>
      <p:grpSp>
        <p:nvGrpSpPr>
          <p:cNvPr id="17" name="グループ化 16">
            <a:extLst>
              <a:ext uri="{FF2B5EF4-FFF2-40B4-BE49-F238E27FC236}">
                <a16:creationId xmlns:a16="http://schemas.microsoft.com/office/drawing/2014/main" id="{6D8FE8CE-ABFE-47A1-9DF4-516DB9E74266}"/>
              </a:ext>
            </a:extLst>
          </p:cNvPr>
          <p:cNvGrpSpPr/>
          <p:nvPr/>
        </p:nvGrpSpPr>
        <p:grpSpPr>
          <a:xfrm>
            <a:off x="5843145" y="3904957"/>
            <a:ext cx="3131074" cy="2160682"/>
            <a:chOff x="5730023" y="4259789"/>
            <a:chExt cx="3131074" cy="2160682"/>
          </a:xfrm>
        </p:grpSpPr>
        <p:sp>
          <p:nvSpPr>
            <p:cNvPr id="14" name="正方形/長方形 13">
              <a:extLst>
                <a:ext uri="{FF2B5EF4-FFF2-40B4-BE49-F238E27FC236}">
                  <a16:creationId xmlns:a16="http://schemas.microsoft.com/office/drawing/2014/main" id="{7AE84425-1730-4347-9130-2ECAFAF808D4}"/>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3E101F5-75A0-4356-B40D-9C0E28A5B589}"/>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C1CEB42-0FE2-4AA7-BECF-5E6EF1DD291C}"/>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grpSp>
        <p:nvGrpSpPr>
          <p:cNvPr id="18" name="グループ化 17">
            <a:extLst>
              <a:ext uri="{FF2B5EF4-FFF2-40B4-BE49-F238E27FC236}">
                <a16:creationId xmlns:a16="http://schemas.microsoft.com/office/drawing/2014/main" id="{EAC9F44B-8E9E-4752-BB42-28300036AF69}"/>
              </a:ext>
            </a:extLst>
          </p:cNvPr>
          <p:cNvGrpSpPr/>
          <p:nvPr/>
        </p:nvGrpSpPr>
        <p:grpSpPr>
          <a:xfrm>
            <a:off x="231773" y="3938472"/>
            <a:ext cx="3170042" cy="2191156"/>
            <a:chOff x="5730023" y="4259789"/>
            <a:chExt cx="3131074" cy="2160682"/>
          </a:xfrm>
        </p:grpSpPr>
        <p:sp>
          <p:nvSpPr>
            <p:cNvPr id="19" name="正方形/長方形 18">
              <a:extLst>
                <a:ext uri="{FF2B5EF4-FFF2-40B4-BE49-F238E27FC236}">
                  <a16:creationId xmlns:a16="http://schemas.microsoft.com/office/drawing/2014/main" id="{70ACDC0A-EFB0-4778-9998-C3BC241AA35D}"/>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E47A1BF-7CA8-48BB-9B64-AB1BEE0A6BBE}"/>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E4FBFFD8-7B40-4297-B561-FFF24A7ABA3A}"/>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sp>
        <p:nvSpPr>
          <p:cNvPr id="22" name="矢印: 右 21">
            <a:extLst>
              <a:ext uri="{FF2B5EF4-FFF2-40B4-BE49-F238E27FC236}">
                <a16:creationId xmlns:a16="http://schemas.microsoft.com/office/drawing/2014/main" id="{F48D4927-833D-4B7D-9D59-5703664CA30B}"/>
              </a:ext>
            </a:extLst>
          </p:cNvPr>
          <p:cNvSpPr/>
          <p:nvPr/>
        </p:nvSpPr>
        <p:spPr>
          <a:xfrm>
            <a:off x="3218910" y="4936859"/>
            <a:ext cx="2975434" cy="5237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5A38270C-58AB-4CD4-BEFE-06645A7A872D}"/>
              </a:ext>
            </a:extLst>
          </p:cNvPr>
          <p:cNvSpPr txBox="1"/>
          <p:nvPr/>
        </p:nvSpPr>
        <p:spPr>
          <a:xfrm>
            <a:off x="1240654" y="3445994"/>
            <a:ext cx="1152280" cy="461665"/>
          </a:xfrm>
          <a:prstGeom prst="rect">
            <a:avLst/>
          </a:prstGeom>
          <a:noFill/>
        </p:spPr>
        <p:txBody>
          <a:bodyPr wrap="square" rtlCol="0">
            <a:spAutoFit/>
          </a:bodyPr>
          <a:lstStyle/>
          <a:p>
            <a:r>
              <a:rPr kumimoji="1" lang="en-US" altLang="ja-JP" sz="2400" b="1" dirty="0"/>
              <a:t>Player1</a:t>
            </a:r>
            <a:endParaRPr kumimoji="1" lang="ja-JP" altLang="en-US" sz="2400" b="1" dirty="0"/>
          </a:p>
        </p:txBody>
      </p:sp>
      <p:sp>
        <p:nvSpPr>
          <p:cNvPr id="24" name="テキスト ボックス 23">
            <a:extLst>
              <a:ext uri="{FF2B5EF4-FFF2-40B4-BE49-F238E27FC236}">
                <a16:creationId xmlns:a16="http://schemas.microsoft.com/office/drawing/2014/main" id="{02698BF7-F20C-4C8E-B7E1-5D5883D86BBD}"/>
              </a:ext>
            </a:extLst>
          </p:cNvPr>
          <p:cNvSpPr txBox="1"/>
          <p:nvPr/>
        </p:nvSpPr>
        <p:spPr>
          <a:xfrm>
            <a:off x="6832542" y="3429000"/>
            <a:ext cx="1152280" cy="461665"/>
          </a:xfrm>
          <a:prstGeom prst="rect">
            <a:avLst/>
          </a:prstGeom>
          <a:noFill/>
        </p:spPr>
        <p:txBody>
          <a:bodyPr wrap="square" rtlCol="0">
            <a:spAutoFit/>
          </a:bodyPr>
          <a:lstStyle/>
          <a:p>
            <a:r>
              <a:rPr kumimoji="1" lang="en-US" altLang="ja-JP" sz="2400" b="1" dirty="0"/>
              <a:t>Player2</a:t>
            </a:r>
            <a:endParaRPr kumimoji="1" lang="ja-JP" altLang="en-US" sz="2400" b="1" dirty="0"/>
          </a:p>
        </p:txBody>
      </p:sp>
      <p:grpSp>
        <p:nvGrpSpPr>
          <p:cNvPr id="25" name="グループ化 24">
            <a:extLst>
              <a:ext uri="{FF2B5EF4-FFF2-40B4-BE49-F238E27FC236}">
                <a16:creationId xmlns:a16="http://schemas.microsoft.com/office/drawing/2014/main" id="{2FF99E43-1B4E-4E96-862D-E9D1BDB1A25D}"/>
              </a:ext>
            </a:extLst>
          </p:cNvPr>
          <p:cNvGrpSpPr/>
          <p:nvPr/>
        </p:nvGrpSpPr>
        <p:grpSpPr>
          <a:xfrm>
            <a:off x="8251840" y="4400722"/>
            <a:ext cx="674712" cy="421946"/>
            <a:chOff x="5505254" y="2036190"/>
            <a:chExt cx="2111604" cy="1392810"/>
          </a:xfrm>
        </p:grpSpPr>
        <p:sp>
          <p:nvSpPr>
            <p:cNvPr id="26" name="正方形/長方形 25">
              <a:extLst>
                <a:ext uri="{FF2B5EF4-FFF2-40B4-BE49-F238E27FC236}">
                  <a16:creationId xmlns:a16="http://schemas.microsoft.com/office/drawing/2014/main" id="{5D966042-746B-4D28-8BC4-30CB8038C4FF}"/>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779C980-75D9-461F-8D27-009D0D2C4F5F}"/>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平行四辺形 27">
              <a:extLst>
                <a:ext uri="{FF2B5EF4-FFF2-40B4-BE49-F238E27FC236}">
                  <a16:creationId xmlns:a16="http://schemas.microsoft.com/office/drawing/2014/main" id="{11376A2F-A7E6-4C58-B609-CD9CF212B88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8" name="グループ化 7">
            <a:extLst>
              <a:ext uri="{FF2B5EF4-FFF2-40B4-BE49-F238E27FC236}">
                <a16:creationId xmlns:a16="http://schemas.microsoft.com/office/drawing/2014/main" id="{E02E0457-CB51-48B6-9ECB-58A7E5CE2B9D}"/>
              </a:ext>
            </a:extLst>
          </p:cNvPr>
          <p:cNvGrpSpPr/>
          <p:nvPr/>
        </p:nvGrpSpPr>
        <p:grpSpPr>
          <a:xfrm>
            <a:off x="1294271" y="4509269"/>
            <a:ext cx="1924639" cy="1294485"/>
            <a:chOff x="5505254" y="2036190"/>
            <a:chExt cx="2111604" cy="1392810"/>
          </a:xfrm>
        </p:grpSpPr>
        <p:sp>
          <p:nvSpPr>
            <p:cNvPr id="9" name="正方形/長方形 8">
              <a:extLst>
                <a:ext uri="{FF2B5EF4-FFF2-40B4-BE49-F238E27FC236}">
                  <a16:creationId xmlns:a16="http://schemas.microsoft.com/office/drawing/2014/main" id="{05FB4756-4D7E-4BBB-912A-8F45C0F2A2C1}"/>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B4D502B-0813-4578-81CB-EAFCB91A7499}"/>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平行四辺形 10">
              <a:extLst>
                <a:ext uri="{FF2B5EF4-FFF2-40B4-BE49-F238E27FC236}">
                  <a16:creationId xmlns:a16="http://schemas.microsoft.com/office/drawing/2014/main" id="{EFECBADB-9BDA-425B-87B9-71A95C1152EC}"/>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0" name="グループ化 29">
            <a:extLst>
              <a:ext uri="{FF2B5EF4-FFF2-40B4-BE49-F238E27FC236}">
                <a16:creationId xmlns:a16="http://schemas.microsoft.com/office/drawing/2014/main" id="{619DD6D0-4228-4D5F-8A3F-7EE69EF6F66E}"/>
              </a:ext>
            </a:extLst>
          </p:cNvPr>
          <p:cNvGrpSpPr/>
          <p:nvPr/>
        </p:nvGrpSpPr>
        <p:grpSpPr>
          <a:xfrm>
            <a:off x="6260772" y="4443559"/>
            <a:ext cx="1924639" cy="1294485"/>
            <a:chOff x="5505254" y="2036190"/>
            <a:chExt cx="2111604" cy="1392810"/>
          </a:xfrm>
        </p:grpSpPr>
        <p:sp>
          <p:nvSpPr>
            <p:cNvPr id="31" name="正方形/長方形 30">
              <a:extLst>
                <a:ext uri="{FF2B5EF4-FFF2-40B4-BE49-F238E27FC236}">
                  <a16:creationId xmlns:a16="http://schemas.microsoft.com/office/drawing/2014/main" id="{DFEC2678-4013-4ECB-9E3B-9320F6D3312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3642A10-4F0D-4FE6-B768-434B0D5034DA}"/>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F62D9269-2A0F-4A32-8EDE-1063ECA3D910}"/>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4" name="グループ化 33">
            <a:extLst>
              <a:ext uri="{FF2B5EF4-FFF2-40B4-BE49-F238E27FC236}">
                <a16:creationId xmlns:a16="http://schemas.microsoft.com/office/drawing/2014/main" id="{411D79C9-C8F5-4ACA-89D7-28DB60C83839}"/>
              </a:ext>
            </a:extLst>
          </p:cNvPr>
          <p:cNvGrpSpPr/>
          <p:nvPr/>
        </p:nvGrpSpPr>
        <p:grpSpPr>
          <a:xfrm>
            <a:off x="8265682" y="5198740"/>
            <a:ext cx="674712" cy="421946"/>
            <a:chOff x="5505254" y="2036190"/>
            <a:chExt cx="2111604" cy="1392810"/>
          </a:xfrm>
        </p:grpSpPr>
        <p:sp>
          <p:nvSpPr>
            <p:cNvPr id="35" name="正方形/長方形 34">
              <a:extLst>
                <a:ext uri="{FF2B5EF4-FFF2-40B4-BE49-F238E27FC236}">
                  <a16:creationId xmlns:a16="http://schemas.microsoft.com/office/drawing/2014/main" id="{FB92C64F-45E5-4EC0-8791-0CFC010D30F2}"/>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09B681D6-ABEF-4AC7-A575-68A3ED67B9EB}"/>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4EE2C476-F27A-4C9B-B3CF-513ECA7E769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38" name="グループ化 37">
            <a:extLst>
              <a:ext uri="{FF2B5EF4-FFF2-40B4-BE49-F238E27FC236}">
                <a16:creationId xmlns:a16="http://schemas.microsoft.com/office/drawing/2014/main" id="{E79B1EA6-DA96-44C6-8AC8-AC24042295F1}"/>
              </a:ext>
            </a:extLst>
          </p:cNvPr>
          <p:cNvGrpSpPr/>
          <p:nvPr/>
        </p:nvGrpSpPr>
        <p:grpSpPr>
          <a:xfrm>
            <a:off x="398419" y="4596895"/>
            <a:ext cx="674712" cy="421946"/>
            <a:chOff x="5505254" y="2036190"/>
            <a:chExt cx="2111604" cy="1392810"/>
          </a:xfrm>
        </p:grpSpPr>
        <p:sp>
          <p:nvSpPr>
            <p:cNvPr id="39" name="正方形/長方形 38">
              <a:extLst>
                <a:ext uri="{FF2B5EF4-FFF2-40B4-BE49-F238E27FC236}">
                  <a16:creationId xmlns:a16="http://schemas.microsoft.com/office/drawing/2014/main" id="{4E147CD5-5FD4-4B7F-8979-8C202F2B514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B316F058-D897-4E81-95C4-8FCD24055700}"/>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01141AFD-1A88-4B63-BA36-AA30B4F258CF}"/>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42" name="グループ化 41">
            <a:extLst>
              <a:ext uri="{FF2B5EF4-FFF2-40B4-BE49-F238E27FC236}">
                <a16:creationId xmlns:a16="http://schemas.microsoft.com/office/drawing/2014/main" id="{490CF48C-E83E-40B8-A294-1696DA100653}"/>
              </a:ext>
            </a:extLst>
          </p:cNvPr>
          <p:cNvGrpSpPr/>
          <p:nvPr/>
        </p:nvGrpSpPr>
        <p:grpSpPr>
          <a:xfrm>
            <a:off x="398419" y="5304204"/>
            <a:ext cx="674712" cy="421946"/>
            <a:chOff x="5505254" y="2036190"/>
            <a:chExt cx="2111604" cy="1392810"/>
          </a:xfrm>
        </p:grpSpPr>
        <p:sp>
          <p:nvSpPr>
            <p:cNvPr id="43" name="正方形/長方形 42">
              <a:extLst>
                <a:ext uri="{FF2B5EF4-FFF2-40B4-BE49-F238E27FC236}">
                  <a16:creationId xmlns:a16="http://schemas.microsoft.com/office/drawing/2014/main" id="{60687CD3-6D5A-404F-A989-6B165A0D9887}"/>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404BF3B7-E922-4264-A18E-B3625170E793}"/>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平行四辺形 44">
              <a:extLst>
                <a:ext uri="{FF2B5EF4-FFF2-40B4-BE49-F238E27FC236}">
                  <a16:creationId xmlns:a16="http://schemas.microsoft.com/office/drawing/2014/main" id="{52B06F0C-B1A9-433C-A1C1-E0EAA4F0333A}"/>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cxnSp>
        <p:nvCxnSpPr>
          <p:cNvPr id="46" name="直線コネクタ 45">
            <a:extLst>
              <a:ext uri="{FF2B5EF4-FFF2-40B4-BE49-F238E27FC236}">
                <a16:creationId xmlns:a16="http://schemas.microsoft.com/office/drawing/2014/main" id="{AE8228F0-490D-48EE-930D-A82122889657}"/>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864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0BB6DB-3845-4D03-9801-F9C186ED750A}"/>
              </a:ext>
            </a:extLst>
          </p:cNvPr>
          <p:cNvSpPr>
            <a:spLocks noGrp="1"/>
          </p:cNvSpPr>
          <p:nvPr>
            <p:ph type="title"/>
          </p:nvPr>
        </p:nvSpPr>
        <p:spPr/>
        <p:txBody>
          <a:bodyPr/>
          <a:lstStyle/>
          <a:p>
            <a:r>
              <a:rPr kumimoji="1" lang="ja-JP" altLang="en-US" b="1" dirty="0"/>
              <a:t>目次</a:t>
            </a:r>
          </a:p>
        </p:txBody>
      </p:sp>
      <p:sp>
        <p:nvSpPr>
          <p:cNvPr id="3" name="コンテンツ プレースホルダー 2">
            <a:extLst>
              <a:ext uri="{FF2B5EF4-FFF2-40B4-BE49-F238E27FC236}">
                <a16:creationId xmlns:a16="http://schemas.microsoft.com/office/drawing/2014/main" id="{15909111-04E8-44CD-AEDB-DEEEFF586EBD}"/>
              </a:ext>
            </a:extLst>
          </p:cNvPr>
          <p:cNvSpPr>
            <a:spLocks noGrp="1"/>
          </p:cNvSpPr>
          <p:nvPr>
            <p:ph idx="1"/>
          </p:nvPr>
        </p:nvSpPr>
        <p:spPr>
          <a:xfrm>
            <a:off x="628650" y="1690689"/>
            <a:ext cx="7886700" cy="4351338"/>
          </a:xfrm>
        </p:spPr>
        <p:txBody>
          <a:bodyPr/>
          <a:lstStyle/>
          <a:p>
            <a:r>
              <a:rPr kumimoji="1" lang="ja-JP" altLang="en-US" sz="4000" dirty="0"/>
              <a:t>はじめに</a:t>
            </a:r>
            <a:endParaRPr kumimoji="1" lang="en-US" altLang="ja-JP" sz="4000" dirty="0"/>
          </a:p>
          <a:p>
            <a:r>
              <a:rPr lang="ja-JP" altLang="en-US" sz="4000" dirty="0"/>
              <a:t>背景・目的</a:t>
            </a:r>
            <a:endParaRPr kumimoji="1" lang="en-US" altLang="ja-JP" sz="4000" dirty="0"/>
          </a:p>
          <a:p>
            <a:r>
              <a:rPr lang="ja-JP" altLang="en-US" sz="4000" dirty="0"/>
              <a:t>開発環境</a:t>
            </a:r>
            <a:endParaRPr lang="en-US" altLang="ja-JP" sz="4000" dirty="0"/>
          </a:p>
          <a:p>
            <a:r>
              <a:rPr lang="ja-JP" altLang="en-US" sz="4000" dirty="0"/>
              <a:t>開発ライブラリーについて</a:t>
            </a:r>
            <a:endParaRPr lang="en-US" altLang="ja-JP" sz="4000" dirty="0"/>
          </a:p>
          <a:p>
            <a:r>
              <a:rPr lang="ja-JP" altLang="en-US" sz="4000" dirty="0"/>
              <a:t>開発ソフトについて</a:t>
            </a:r>
            <a:endParaRPr lang="en-US" altLang="ja-JP" sz="4000" dirty="0"/>
          </a:p>
          <a:p>
            <a:r>
              <a:rPr lang="ja-JP" altLang="en-US" sz="4000" dirty="0"/>
              <a:t>おわりに</a:t>
            </a:r>
            <a:endParaRPr lang="en-US" altLang="ja-JP" sz="4000" dirty="0"/>
          </a:p>
          <a:p>
            <a:endParaRPr lang="en-US" altLang="ja-JP" sz="4400" dirty="0"/>
          </a:p>
          <a:p>
            <a:endParaRPr kumimoji="1" lang="en-US" altLang="ja-JP" dirty="0"/>
          </a:p>
          <a:p>
            <a:endParaRPr kumimoji="1" lang="ja-JP" altLang="en-US" dirty="0"/>
          </a:p>
        </p:txBody>
      </p:sp>
      <p:cxnSp>
        <p:nvCxnSpPr>
          <p:cNvPr id="4" name="直線コネクタ 3">
            <a:extLst>
              <a:ext uri="{FF2B5EF4-FFF2-40B4-BE49-F238E27FC236}">
                <a16:creationId xmlns:a16="http://schemas.microsoft.com/office/drawing/2014/main" id="{06E19CBA-5C94-43FB-8D01-5719ECA9BC9D}"/>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23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b="1" dirty="0"/>
              <a:t>使い方</a:t>
            </a:r>
            <a:endParaRPr kumimoji="1" lang="ja-JP" altLang="en-US" b="1"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5571241" y="2710681"/>
            <a:ext cx="1659118" cy="166335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070CF025-4DE2-4367-9342-D7893B0B16C9}"/>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6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p:txBody>
          <a:bodyPr/>
          <a:lstStyle/>
          <a:p>
            <a:r>
              <a:rPr kumimoji="1" lang="ja-JP" altLang="en-US" b="1" dirty="0"/>
              <a:t>データのロード</a:t>
            </a:r>
          </a:p>
        </p:txBody>
      </p:sp>
      <p:pic>
        <p:nvPicPr>
          <p:cNvPr id="13" name="図 12">
            <a:extLst>
              <a:ext uri="{FF2B5EF4-FFF2-40B4-BE49-F238E27FC236}">
                <a16:creationId xmlns:a16="http://schemas.microsoft.com/office/drawing/2014/main" id="{DC9BC2DD-6F63-46BC-9AF4-4E3A7FCF4374}"/>
              </a:ext>
            </a:extLst>
          </p:cNvPr>
          <p:cNvPicPr>
            <a:picLocks noChangeAspect="1"/>
          </p:cNvPicPr>
          <p:nvPr/>
        </p:nvPicPr>
        <p:blipFill>
          <a:blip r:embed="rId2"/>
          <a:stretch>
            <a:fillRect/>
          </a:stretch>
        </p:blipFill>
        <p:spPr>
          <a:xfrm>
            <a:off x="1000533" y="1618097"/>
            <a:ext cx="7142934" cy="4029170"/>
          </a:xfrm>
          <a:prstGeom prst="rect">
            <a:avLst/>
          </a:prstGeom>
        </p:spPr>
      </p:pic>
      <p:cxnSp>
        <p:nvCxnSpPr>
          <p:cNvPr id="4" name="直線コネクタ 3">
            <a:extLst>
              <a:ext uri="{FF2B5EF4-FFF2-40B4-BE49-F238E27FC236}">
                <a16:creationId xmlns:a16="http://schemas.microsoft.com/office/drawing/2014/main" id="{8C657F8C-3F03-403C-A604-D606EF3AC3EA}"/>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125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b="1" dirty="0"/>
              <a:t>使い方</a:t>
            </a:r>
            <a:endParaRPr kumimoji="1" lang="ja-JP" altLang="en-US" b="1"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7268066" y="3503920"/>
            <a:ext cx="1527143" cy="251980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A5230013-4FDB-48F3-A22B-919FC13D3A50}"/>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79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CB15A6-0D01-4185-8F97-1D3BAAED505C}"/>
              </a:ext>
            </a:extLst>
          </p:cNvPr>
          <p:cNvSpPr>
            <a:spLocks noGrp="1"/>
          </p:cNvSpPr>
          <p:nvPr>
            <p:ph type="title"/>
          </p:nvPr>
        </p:nvSpPr>
        <p:spPr/>
        <p:txBody>
          <a:bodyPr/>
          <a:lstStyle/>
          <a:p>
            <a:r>
              <a:rPr kumimoji="1" lang="ja-JP" altLang="en-US" b="1" dirty="0"/>
              <a:t>ゲームの開始</a:t>
            </a:r>
          </a:p>
        </p:txBody>
      </p:sp>
      <p:pic>
        <p:nvPicPr>
          <p:cNvPr id="7" name="図 6">
            <a:extLst>
              <a:ext uri="{FF2B5EF4-FFF2-40B4-BE49-F238E27FC236}">
                <a16:creationId xmlns:a16="http://schemas.microsoft.com/office/drawing/2014/main" id="{DBE90867-39D8-42C3-8566-F75F03A299E2}"/>
              </a:ext>
            </a:extLst>
          </p:cNvPr>
          <p:cNvPicPr>
            <a:picLocks noChangeAspect="1"/>
          </p:cNvPicPr>
          <p:nvPr/>
        </p:nvPicPr>
        <p:blipFill>
          <a:blip r:embed="rId2"/>
          <a:stretch>
            <a:fillRect/>
          </a:stretch>
        </p:blipFill>
        <p:spPr>
          <a:xfrm>
            <a:off x="809875" y="1793054"/>
            <a:ext cx="7524250" cy="4190968"/>
          </a:xfrm>
          <a:prstGeom prst="rect">
            <a:avLst/>
          </a:prstGeom>
        </p:spPr>
      </p:pic>
      <p:cxnSp>
        <p:nvCxnSpPr>
          <p:cNvPr id="8" name="直線コネクタ 7">
            <a:extLst>
              <a:ext uri="{FF2B5EF4-FFF2-40B4-BE49-F238E27FC236}">
                <a16:creationId xmlns:a16="http://schemas.microsoft.com/office/drawing/2014/main" id="{5AF899C7-1741-4194-A05D-D5729B34F54E}"/>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83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66BDF-A786-45EF-80D8-58023F63D411}"/>
              </a:ext>
            </a:extLst>
          </p:cNvPr>
          <p:cNvSpPr>
            <a:spLocks noGrp="1"/>
          </p:cNvSpPr>
          <p:nvPr>
            <p:ph type="title"/>
          </p:nvPr>
        </p:nvSpPr>
        <p:spPr/>
        <p:txBody>
          <a:bodyPr/>
          <a:lstStyle/>
          <a:p>
            <a:r>
              <a:rPr kumimoji="1" lang="ja-JP" altLang="en-US" b="1" dirty="0"/>
              <a:t>実際の動作</a:t>
            </a:r>
          </a:p>
        </p:txBody>
      </p:sp>
      <p:pic>
        <p:nvPicPr>
          <p:cNvPr id="4" name="実演2">
            <a:hlinkClick r:id="" action="ppaction://media"/>
            <a:extLst>
              <a:ext uri="{FF2B5EF4-FFF2-40B4-BE49-F238E27FC236}">
                <a16:creationId xmlns:a16="http://schemas.microsoft.com/office/drawing/2014/main" id="{C6376C68-3B52-4972-A974-A20C9C6C0E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0088" y="1825625"/>
            <a:ext cx="7742237" cy="4351338"/>
          </a:xfrm>
        </p:spPr>
      </p:pic>
      <p:cxnSp>
        <p:nvCxnSpPr>
          <p:cNvPr id="7" name="直線コネクタ 6">
            <a:extLst>
              <a:ext uri="{FF2B5EF4-FFF2-40B4-BE49-F238E27FC236}">
                <a16:creationId xmlns:a16="http://schemas.microsoft.com/office/drawing/2014/main" id="{7425B62E-9F05-4307-84A4-D03E4F241020}"/>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771974"/>
      </p:ext>
    </p:extLst>
  </p:cSld>
  <p:clrMapOvr>
    <a:masterClrMapping/>
  </p:clrMapOvr>
  <mc:AlternateContent xmlns:mc="http://schemas.openxmlformats.org/markup-compatibility/2006" xmlns:p14="http://schemas.microsoft.com/office/powerpoint/2010/main">
    <mc:Choice Requires="p14">
      <p:transition spd="slow" p14:dur="2000" advTm="102128"/>
    </mc:Choice>
    <mc:Fallback xmlns="">
      <p:transition spd="slow" advTm="1021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2965" objId="4"/>
        <p14:triggerEvt type="onClick" time="2965" objId="4"/>
        <p14:stopEvt time="43186" objId="4"/>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66BDF-A786-45EF-80D8-58023F63D411}"/>
              </a:ext>
            </a:extLst>
          </p:cNvPr>
          <p:cNvSpPr>
            <a:spLocks noGrp="1"/>
          </p:cNvSpPr>
          <p:nvPr>
            <p:ph type="title"/>
          </p:nvPr>
        </p:nvSpPr>
        <p:spPr/>
        <p:txBody>
          <a:bodyPr/>
          <a:lstStyle/>
          <a:p>
            <a:r>
              <a:rPr kumimoji="1" lang="ja-JP" altLang="en-US" b="1" dirty="0"/>
              <a:t>実際の動作</a:t>
            </a:r>
          </a:p>
        </p:txBody>
      </p:sp>
      <p:pic>
        <p:nvPicPr>
          <p:cNvPr id="7" name="実演1">
            <a:hlinkClick r:id="" action="ppaction://media"/>
            <a:extLst>
              <a:ext uri="{FF2B5EF4-FFF2-40B4-BE49-F238E27FC236}">
                <a16:creationId xmlns:a16="http://schemas.microsoft.com/office/drawing/2014/main" id="{58606135-B911-46A3-9FB7-5FC5DE5684FF}"/>
              </a:ext>
            </a:extLst>
          </p:cNvPr>
          <p:cNvPicPr>
            <a:picLocks noGrp="1" noChangeAspect="1"/>
          </p:cNvPicPr>
          <p:nvPr>
            <p:ph idx="1"/>
            <a:videoFile r:link="rId1"/>
            <p:extLst>
              <p:ext uri="{DAA4B4D4-6D71-4841-9C94-3DE7FCFB9230}">
                <p14:media xmlns:p14="http://schemas.microsoft.com/office/powerpoint/2010/main" r:embed="rId2">
                  <p14:trim end="89293.25"/>
                </p14:media>
              </p:ext>
            </p:extLst>
          </p:nvPr>
        </p:nvPicPr>
        <p:blipFill>
          <a:blip r:embed="rId4"/>
          <a:stretch>
            <a:fillRect/>
          </a:stretch>
        </p:blipFill>
        <p:spPr>
          <a:xfrm>
            <a:off x="628650" y="1946275"/>
            <a:ext cx="7886700" cy="4108450"/>
          </a:xfrm>
        </p:spPr>
      </p:pic>
      <p:cxnSp>
        <p:nvCxnSpPr>
          <p:cNvPr id="4" name="直線コネクタ 3">
            <a:extLst>
              <a:ext uri="{FF2B5EF4-FFF2-40B4-BE49-F238E27FC236}">
                <a16:creationId xmlns:a16="http://schemas.microsoft.com/office/drawing/2014/main" id="{3EC4C912-85E1-4F65-9575-08ABCF8765AB}"/>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66BDF-A786-45EF-80D8-58023F63D411}"/>
              </a:ext>
            </a:extLst>
          </p:cNvPr>
          <p:cNvSpPr>
            <a:spLocks noGrp="1"/>
          </p:cNvSpPr>
          <p:nvPr>
            <p:ph type="title"/>
          </p:nvPr>
        </p:nvSpPr>
        <p:spPr/>
        <p:txBody>
          <a:bodyPr/>
          <a:lstStyle/>
          <a:p>
            <a:r>
              <a:rPr kumimoji="1" lang="ja-JP" altLang="en-US" b="1" dirty="0"/>
              <a:t>実際の動作</a:t>
            </a:r>
          </a:p>
        </p:txBody>
      </p:sp>
      <p:pic>
        <p:nvPicPr>
          <p:cNvPr id="7" name="実演1">
            <a:hlinkClick r:id="" action="ppaction://media"/>
            <a:extLst>
              <a:ext uri="{FF2B5EF4-FFF2-40B4-BE49-F238E27FC236}">
                <a16:creationId xmlns:a16="http://schemas.microsoft.com/office/drawing/2014/main" id="{58606135-B911-46A3-9FB7-5FC5DE5684FF}"/>
              </a:ext>
            </a:extLst>
          </p:cNvPr>
          <p:cNvPicPr>
            <a:picLocks noGrp="1" noChangeAspect="1"/>
          </p:cNvPicPr>
          <p:nvPr>
            <p:ph idx="1"/>
            <a:videoFile r:link="rId1"/>
            <p:extLst>
              <p:ext uri="{DAA4B4D4-6D71-4841-9C94-3DE7FCFB9230}">
                <p14:media xmlns:p14="http://schemas.microsoft.com/office/powerpoint/2010/main" r:embed="rId2">
                  <p14:trim st="34000"/>
                </p14:media>
              </p:ext>
            </p:extLst>
          </p:nvPr>
        </p:nvPicPr>
        <p:blipFill>
          <a:blip r:embed="rId4"/>
          <a:stretch>
            <a:fillRect/>
          </a:stretch>
        </p:blipFill>
        <p:spPr>
          <a:xfrm>
            <a:off x="628650" y="1946275"/>
            <a:ext cx="7886700" cy="4108450"/>
          </a:xfrm>
        </p:spPr>
      </p:pic>
      <p:cxnSp>
        <p:nvCxnSpPr>
          <p:cNvPr id="4" name="直線コネクタ 3">
            <a:extLst>
              <a:ext uri="{FF2B5EF4-FFF2-40B4-BE49-F238E27FC236}">
                <a16:creationId xmlns:a16="http://schemas.microsoft.com/office/drawing/2014/main" id="{3EC4C912-85E1-4F65-9575-08ABCF8765AB}"/>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4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71E2-6B38-4E4E-926A-C14830314994}"/>
              </a:ext>
            </a:extLst>
          </p:cNvPr>
          <p:cNvSpPr>
            <a:spLocks noGrp="1"/>
          </p:cNvSpPr>
          <p:nvPr>
            <p:ph type="title"/>
          </p:nvPr>
        </p:nvSpPr>
        <p:spPr/>
        <p:txBody>
          <a:bodyPr/>
          <a:lstStyle/>
          <a:p>
            <a:r>
              <a:rPr kumimoji="1" lang="ja-JP" altLang="en-US" b="1" dirty="0"/>
              <a:t>配布</a:t>
            </a:r>
          </a:p>
        </p:txBody>
      </p:sp>
      <p:sp>
        <p:nvSpPr>
          <p:cNvPr id="3" name="コンテンツ プレースホルダー 2">
            <a:extLst>
              <a:ext uri="{FF2B5EF4-FFF2-40B4-BE49-F238E27FC236}">
                <a16:creationId xmlns:a16="http://schemas.microsoft.com/office/drawing/2014/main" id="{A7B83474-8150-4178-A36D-5B181C274CE4}"/>
              </a:ext>
            </a:extLst>
          </p:cNvPr>
          <p:cNvSpPr>
            <a:spLocks noGrp="1"/>
          </p:cNvSpPr>
          <p:nvPr>
            <p:ph idx="1"/>
          </p:nvPr>
        </p:nvSpPr>
        <p:spPr/>
        <p:txBody>
          <a:bodyPr/>
          <a:lstStyle/>
          <a:p>
            <a:r>
              <a:rPr kumimoji="1" lang="ja-JP" altLang="en-US" sz="4800" dirty="0"/>
              <a:t>ソフトウェア「</a:t>
            </a:r>
            <a:r>
              <a:rPr kumimoji="1" lang="en-US" altLang="ja-JP" sz="4800" dirty="0" err="1"/>
              <a:t>TableGame</a:t>
            </a:r>
            <a:r>
              <a:rPr lang="en-US" altLang="ja-JP" sz="4800" dirty="0" err="1"/>
              <a:t>Creator</a:t>
            </a:r>
            <a:r>
              <a:rPr kumimoji="1" lang="ja-JP" altLang="en-US" sz="4800" dirty="0"/>
              <a:t>」</a:t>
            </a:r>
            <a:endParaRPr kumimoji="1" lang="en-US" altLang="ja-JP" sz="4800" dirty="0"/>
          </a:p>
          <a:p>
            <a:pPr marL="457200" lvl="1" indent="0">
              <a:buNone/>
            </a:pPr>
            <a:r>
              <a:rPr kumimoji="1" lang="en-US" altLang="ja-JP" sz="4400" dirty="0"/>
              <a:t>Steam</a:t>
            </a:r>
            <a:r>
              <a:rPr kumimoji="1" lang="ja-JP" altLang="en-US" sz="4400" dirty="0"/>
              <a:t>にて提出審査中</a:t>
            </a:r>
            <a:endParaRPr kumimoji="1" lang="en-US" altLang="ja-JP" sz="4400" dirty="0"/>
          </a:p>
          <a:p>
            <a:r>
              <a:rPr kumimoji="1" lang="ja-JP" altLang="en-US" sz="4800" dirty="0"/>
              <a:t>ライブラリー</a:t>
            </a:r>
            <a:endParaRPr kumimoji="1" lang="en-US" altLang="ja-JP" sz="4800" dirty="0"/>
          </a:p>
          <a:p>
            <a:pPr marL="457200" lvl="1" indent="0">
              <a:buNone/>
            </a:pPr>
            <a:r>
              <a:rPr kumimoji="1" lang="en-US" altLang="ja-JP" sz="4400" dirty="0"/>
              <a:t>Unity</a:t>
            </a:r>
            <a:r>
              <a:rPr kumimoji="1" lang="ja-JP" altLang="en-US" sz="4400" dirty="0"/>
              <a:t>の</a:t>
            </a:r>
            <a:r>
              <a:rPr kumimoji="1" lang="en-US" altLang="ja-JP" sz="4400" dirty="0" err="1"/>
              <a:t>AssetStore</a:t>
            </a:r>
            <a:r>
              <a:rPr kumimoji="1" lang="ja-JP" altLang="en-US" sz="4400" dirty="0"/>
              <a:t>にて公開中</a:t>
            </a:r>
            <a:endParaRPr kumimoji="1" lang="en-US" altLang="ja-JP" sz="4400" dirty="0"/>
          </a:p>
          <a:p>
            <a:pPr lvl="1"/>
            <a:endParaRPr kumimoji="1" lang="en-US" altLang="ja-JP" dirty="0"/>
          </a:p>
          <a:p>
            <a:endParaRPr kumimoji="1" lang="ja-JP" altLang="en-US" dirty="0"/>
          </a:p>
        </p:txBody>
      </p:sp>
      <p:cxnSp>
        <p:nvCxnSpPr>
          <p:cNvPr id="4" name="直線コネクタ 3">
            <a:extLst>
              <a:ext uri="{FF2B5EF4-FFF2-40B4-BE49-F238E27FC236}">
                <a16:creationId xmlns:a16="http://schemas.microsoft.com/office/drawing/2014/main" id="{FB3613B5-AB18-407B-90FA-EACC4396386B}"/>
              </a:ext>
            </a:extLst>
          </p:cNvPr>
          <p:cNvCxnSpPr>
            <a:cxnSpLocks/>
          </p:cNvCxnSpPr>
          <p:nvPr/>
        </p:nvCxnSpPr>
        <p:spPr>
          <a:xfrm>
            <a:off x="628650" y="1510645"/>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121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71E2-6B38-4E4E-926A-C14830314994}"/>
              </a:ext>
            </a:extLst>
          </p:cNvPr>
          <p:cNvSpPr>
            <a:spLocks noGrp="1"/>
          </p:cNvSpPr>
          <p:nvPr>
            <p:ph type="title"/>
          </p:nvPr>
        </p:nvSpPr>
        <p:spPr/>
        <p:txBody>
          <a:bodyPr/>
          <a:lstStyle/>
          <a:p>
            <a:r>
              <a:rPr kumimoji="1" lang="ja-JP" altLang="en-US" b="1" dirty="0"/>
              <a:t>おわりに</a:t>
            </a:r>
          </a:p>
        </p:txBody>
      </p:sp>
      <p:sp>
        <p:nvSpPr>
          <p:cNvPr id="3" name="コンテンツ プレースホルダー 2">
            <a:extLst>
              <a:ext uri="{FF2B5EF4-FFF2-40B4-BE49-F238E27FC236}">
                <a16:creationId xmlns:a16="http://schemas.microsoft.com/office/drawing/2014/main" id="{A7B83474-8150-4178-A36D-5B181C274CE4}"/>
              </a:ext>
            </a:extLst>
          </p:cNvPr>
          <p:cNvSpPr>
            <a:spLocks noGrp="1"/>
          </p:cNvSpPr>
          <p:nvPr>
            <p:ph idx="1"/>
          </p:nvPr>
        </p:nvSpPr>
        <p:spPr/>
        <p:txBody>
          <a:bodyPr/>
          <a:lstStyle/>
          <a:p>
            <a:endParaRPr kumimoji="1" lang="en-US" altLang="ja-JP" dirty="0"/>
          </a:p>
          <a:p>
            <a:endParaRPr kumimoji="1" lang="ja-JP" altLang="en-US" dirty="0"/>
          </a:p>
        </p:txBody>
      </p:sp>
      <p:cxnSp>
        <p:nvCxnSpPr>
          <p:cNvPr id="4" name="直線コネクタ 3">
            <a:extLst>
              <a:ext uri="{FF2B5EF4-FFF2-40B4-BE49-F238E27FC236}">
                <a16:creationId xmlns:a16="http://schemas.microsoft.com/office/drawing/2014/main" id="{FB3613B5-AB18-407B-90FA-EACC4396386B}"/>
              </a:ext>
            </a:extLst>
          </p:cNvPr>
          <p:cNvCxnSpPr>
            <a:cxnSpLocks/>
          </p:cNvCxnSpPr>
          <p:nvPr/>
        </p:nvCxnSpPr>
        <p:spPr>
          <a:xfrm>
            <a:off x="628650" y="1510645"/>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コンテンツ プレースホルダー 2">
            <a:extLst>
              <a:ext uri="{FF2B5EF4-FFF2-40B4-BE49-F238E27FC236}">
                <a16:creationId xmlns:a16="http://schemas.microsoft.com/office/drawing/2014/main" id="{C2C4FB8E-96FD-4D51-BBA3-DB1197A555C1}"/>
              </a:ext>
            </a:extLst>
          </p:cNvPr>
          <p:cNvSpPr txBox="1">
            <a:spLocks/>
          </p:cNvSpPr>
          <p:nvPr/>
        </p:nvSpPr>
        <p:spPr>
          <a:xfrm>
            <a:off x="790989" y="1825625"/>
            <a:ext cx="78867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t>テーブルゲームをオンライン上で作成、プレイが可能</a:t>
            </a:r>
            <a:endParaRPr lang="en-US" altLang="ja-JP" sz="4000" dirty="0"/>
          </a:p>
          <a:p>
            <a:r>
              <a:rPr lang="ja-JP" altLang="en-US" sz="4000" dirty="0"/>
              <a:t>ライブラリーを用いてテーブルゲーム開発が円滑に</a:t>
            </a:r>
            <a:endParaRPr lang="en-US" altLang="ja-JP" sz="4000" dirty="0"/>
          </a:p>
          <a:p>
            <a:endParaRPr lang="en-US" altLang="ja-JP" sz="4000" dirty="0"/>
          </a:p>
          <a:p>
            <a:r>
              <a:rPr lang="ja-JP" altLang="en-US" sz="4000" dirty="0"/>
              <a:t>今後の展望</a:t>
            </a:r>
            <a:endParaRPr lang="en-US" altLang="ja-JP" sz="4000" dirty="0"/>
          </a:p>
          <a:p>
            <a:pPr lvl="1"/>
            <a:r>
              <a:rPr lang="ja-JP" altLang="en-US" sz="4000" dirty="0"/>
              <a:t>状態の保存機能の追加</a:t>
            </a:r>
            <a:endParaRPr lang="en-US" altLang="ja-JP" sz="4400" dirty="0"/>
          </a:p>
          <a:p>
            <a:endParaRPr lang="en-US" altLang="ja-JP" dirty="0"/>
          </a:p>
          <a:p>
            <a:endParaRPr lang="ja-JP" altLang="en-US" dirty="0"/>
          </a:p>
        </p:txBody>
      </p:sp>
    </p:spTree>
    <p:extLst>
      <p:ext uri="{BB962C8B-B14F-4D97-AF65-F5344CB8AC3E}">
        <p14:creationId xmlns:p14="http://schemas.microsoft.com/office/powerpoint/2010/main" val="3409306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はじめに</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380498" y="3993509"/>
            <a:ext cx="8383003" cy="3018984"/>
          </a:xfrm>
        </p:spPr>
        <p:txBody>
          <a:bodyPr>
            <a:normAutofit/>
          </a:bodyPr>
          <a:lstStyle/>
          <a:p>
            <a:r>
              <a:rPr kumimoji="1" lang="ja-JP" altLang="en-US" sz="4000" dirty="0"/>
              <a:t>世界には多くのテーブル</a:t>
            </a:r>
            <a:r>
              <a:rPr lang="ja-JP" altLang="en-US" sz="4000" dirty="0"/>
              <a:t>ゲームが</a:t>
            </a:r>
            <a:r>
              <a:rPr kumimoji="1" lang="ja-JP" altLang="en-US" sz="4000" dirty="0"/>
              <a:t>存在する</a:t>
            </a:r>
            <a:endParaRPr kumimoji="1" lang="en-US" altLang="ja-JP" sz="4000" dirty="0"/>
          </a:p>
          <a:p>
            <a:r>
              <a:rPr kumimoji="1" lang="ja-JP" altLang="en-US" sz="4000" dirty="0"/>
              <a:t>テーブルゲーム</a:t>
            </a:r>
            <a:r>
              <a:rPr lang="ja-JP" altLang="en-US" sz="4000" dirty="0"/>
              <a:t>を行うには場所や物に制限される</a:t>
            </a:r>
            <a:endParaRPr kumimoji="1" lang="en-US" altLang="ja-JP" sz="4000" dirty="0"/>
          </a:p>
          <a:p>
            <a:pPr marL="0" indent="0">
              <a:buNone/>
            </a:pPr>
            <a:endParaRPr lang="en-US" altLang="ja-JP" sz="3200" dirty="0"/>
          </a:p>
        </p:txBody>
      </p:sp>
      <p:cxnSp>
        <p:nvCxnSpPr>
          <p:cNvPr id="5" name="直線コネクタ 4">
            <a:extLst>
              <a:ext uri="{FF2B5EF4-FFF2-40B4-BE49-F238E27FC236}">
                <a16:creationId xmlns:a16="http://schemas.microsoft.com/office/drawing/2014/main" id="{FDDC0D08-2D85-49B3-939C-6282B2600CB3}"/>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A9A5677D-B520-47EB-AB90-18FBE7884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523340"/>
            <a:ext cx="3460482" cy="229545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人, 屋内, テーブル, 座る が含まれている画像&#10;&#10;自動的に生成された説明">
            <a:extLst>
              <a:ext uri="{FF2B5EF4-FFF2-40B4-BE49-F238E27FC236}">
                <a16:creationId xmlns:a16="http://schemas.microsoft.com/office/drawing/2014/main" id="{3AF9CF7D-8FEA-4D68-AC4D-96D097E644F7}"/>
              </a:ext>
            </a:extLst>
          </p:cNvPr>
          <p:cNvPicPr>
            <a:picLocks noChangeAspect="1"/>
          </p:cNvPicPr>
          <p:nvPr/>
        </p:nvPicPr>
        <p:blipFill rotWithShape="1">
          <a:blip r:embed="rId4">
            <a:extLst>
              <a:ext uri="{28A0092B-C50C-407E-A947-70E740481C1C}">
                <a14:useLocalDpi xmlns:a14="http://schemas.microsoft.com/office/drawing/2010/main" val="0"/>
              </a:ext>
            </a:extLst>
          </a:blip>
          <a:srcRect l="13767" t="23710" r="724"/>
          <a:stretch/>
        </p:blipFill>
        <p:spPr>
          <a:xfrm>
            <a:off x="4371466" y="1523339"/>
            <a:ext cx="3870166" cy="2300575"/>
          </a:xfrm>
          <a:prstGeom prst="rect">
            <a:avLst/>
          </a:prstGeom>
        </p:spPr>
      </p:pic>
    </p:spTree>
    <p:extLst>
      <p:ext uri="{BB962C8B-B14F-4D97-AF65-F5344CB8AC3E}">
        <p14:creationId xmlns:p14="http://schemas.microsoft.com/office/powerpoint/2010/main" val="397968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はじめに</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628650" y="4370031"/>
            <a:ext cx="8025156" cy="2294715"/>
          </a:xfrm>
        </p:spPr>
        <p:txBody>
          <a:bodyPr>
            <a:normAutofit/>
          </a:bodyPr>
          <a:lstStyle/>
          <a:p>
            <a:r>
              <a:rPr kumimoji="1" lang="ja-JP" altLang="en-US" sz="4000" dirty="0"/>
              <a:t>オンライン上でテーブルゲームを行えるサービスは存在するがその種類やルール有名なものに限られる</a:t>
            </a:r>
            <a:endParaRPr kumimoji="1" lang="en-US" altLang="ja-JP" sz="4000" dirty="0"/>
          </a:p>
        </p:txBody>
      </p:sp>
      <p:cxnSp>
        <p:nvCxnSpPr>
          <p:cNvPr id="5" name="直線コネクタ 4">
            <a:extLst>
              <a:ext uri="{FF2B5EF4-FFF2-40B4-BE49-F238E27FC236}">
                <a16:creationId xmlns:a16="http://schemas.microsoft.com/office/drawing/2014/main" id="{FDDC0D08-2D85-49B3-939C-6282B2600CB3}"/>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026" name="Picture 2" descr="ボドゲサイト「Board Game Arena」が楽しすぎるのでおすすめ８つを紹介する！">
            <a:extLst>
              <a:ext uri="{FF2B5EF4-FFF2-40B4-BE49-F238E27FC236}">
                <a16:creationId xmlns:a16="http://schemas.microsoft.com/office/drawing/2014/main" id="{731BC0F9-8654-42D3-92A2-A02E50276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46" y="1566613"/>
            <a:ext cx="2790225" cy="1842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ard Game Arena: The best way to play board games with friends online - Vox">
            <a:extLst>
              <a:ext uri="{FF2B5EF4-FFF2-40B4-BE49-F238E27FC236}">
                <a16:creationId xmlns:a16="http://schemas.microsoft.com/office/drawing/2014/main" id="{17620CC8-0CAC-440D-9475-B9D153462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990" y="2281113"/>
            <a:ext cx="2856475" cy="19112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GA Studio] Board Game Arenaでボードゲームを実装、公開するための最初の一歩｜モクバ堂｜note">
            <a:extLst>
              <a:ext uri="{FF2B5EF4-FFF2-40B4-BE49-F238E27FC236}">
                <a16:creationId xmlns:a16="http://schemas.microsoft.com/office/drawing/2014/main" id="{2CE61E24-2AC9-46CF-9772-E6D809320D1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2836" l="703" r="94844">
                        <a14:foregroundMark x1="7734" y1="23881" x2="6250" y2="41642"/>
                        <a14:foregroundMark x1="7734" y1="46567" x2="8828" y2="20896"/>
                        <a14:foregroundMark x1="4766" y1="73582" x2="7734" y2="56567"/>
                        <a14:foregroundMark x1="8125" y1="70000" x2="2500" y2="32985"/>
                        <a14:foregroundMark x1="2500" y1="32985" x2="27813" y2="15224"/>
                        <a14:foregroundMark x1="31563" y1="20299" x2="11719" y2="35075"/>
                        <a14:foregroundMark x1="11719" y1="35075" x2="28750" y2="56418"/>
                        <a14:foregroundMark x1="28750" y1="56418" x2="23750" y2="70746"/>
                        <a14:foregroundMark x1="31172" y1="70746" x2="13047" y2="61194"/>
                        <a14:foregroundMark x1="13047" y1="61194" x2="26016" y2="34627"/>
                        <a14:foregroundMark x1="26016" y1="34627" x2="34531" y2="62985"/>
                        <a14:foregroundMark x1="16641" y1="56567" x2="27500" y2="27015"/>
                        <a14:foregroundMark x1="27500" y1="27015" x2="14141" y2="60597"/>
                        <a14:foregroundMark x1="14141" y1="60597" x2="12578" y2="47313"/>
                        <a14:foregroundMark x1="46094" y1="23134" x2="89609" y2="12836"/>
                        <a14:foregroundMark x1="89609" y1="12836" x2="94844" y2="13881"/>
                        <a14:foregroundMark x1="91094" y1="55821" x2="47813" y2="50149"/>
                        <a14:foregroundMark x1="47813" y1="50149" x2="47109" y2="89851"/>
                        <a14:foregroundMark x1="47109" y1="89851" x2="67188" y2="88507"/>
                        <a14:foregroundMark x1="67188" y1="88507" x2="85859" y2="77313"/>
                        <a14:foregroundMark x1="85859" y1="77313" x2="82188" y2="55075"/>
                        <a14:foregroundMark x1="91094" y1="72836" x2="51641" y2="70746"/>
                        <a14:foregroundMark x1="51641" y1="70746" x2="46172" y2="34776"/>
                        <a14:foregroundMark x1="46172" y1="34776" x2="68281" y2="28806"/>
                        <a14:foregroundMark x1="68281" y1="28806" x2="86875" y2="38209"/>
                        <a14:foregroundMark x1="86875" y1="38209" x2="90000" y2="74328"/>
                        <a14:foregroundMark x1="90000" y1="74328" x2="89609" y2="76418"/>
                        <a14:foregroundMark x1="70313" y1="42985" x2="71797" y2="43731"/>
                        <a14:foregroundMark x1="92266" y1="82836" x2="74141" y2="61791"/>
                        <a14:foregroundMark x1="74141" y1="61791" x2="73281" y2="42985"/>
                        <a14:foregroundMark x1="65078" y1="38806" x2="54609" y2="40896"/>
                        <a14:foregroundMark x1="44609" y1="16716" x2="76719" y2="12836"/>
                        <a14:foregroundMark x1="76719" y1="12836" x2="89297" y2="13881"/>
                        <a14:foregroundMark x1="91484" y1="18060" x2="94063" y2="54179"/>
                        <a14:foregroundMark x1="94063" y1="54179" x2="91328" y2="90000"/>
                        <a14:foregroundMark x1="91328" y1="90000" x2="52500" y2="92836"/>
                        <a14:foregroundMark x1="52500" y1="92836" x2="40469" y2="64328"/>
                        <a14:foregroundMark x1="40469" y1="64328" x2="40547" y2="25224"/>
                        <a14:foregroundMark x1="40547" y1="25224" x2="57734" y2="8507"/>
                        <a14:foregroundMark x1="57734" y1="8507" x2="77969" y2="2836"/>
                        <a14:foregroundMark x1="77969" y1="2836" x2="96797" y2="13731"/>
                        <a14:foregroundMark x1="96797" y1="13731" x2="72500" y2="81642"/>
                        <a14:foregroundMark x1="72500" y1="81642" x2="48281" y2="92836"/>
                        <a14:foregroundMark x1="48281" y1="92836" x2="41641" y2="42239"/>
                        <a14:foregroundMark x1="84453" y1="23881" x2="84453" y2="23881"/>
                        <a14:foregroundMark x1="86641" y1="20299" x2="86641" y2="20299"/>
                        <a14:foregroundMark x1="84766" y1="15224" x2="84766" y2="15224"/>
                        <a14:foregroundMark x1="85938" y1="11791" x2="85938" y2="11791"/>
                        <a14:foregroundMark x1="91094" y1="26716" x2="87422" y2="23134"/>
                        <a14:foregroundMark x1="46094" y1="84328" x2="42734" y2="80746"/>
                        <a14:foregroundMark x1="7734" y1="24478" x2="1797" y2="28806"/>
                        <a14:foregroundMark x1="7734" y1="25970" x2="703" y2="26716"/>
                        <a14:foregroundMark x1="3281" y1="29552" x2="9609" y2="23134"/>
                        <a14:foregroundMark x1="8828" y1="23134" x2="2891" y2="25224"/>
                      </a14:backgroundRemoval>
                    </a14:imgEffect>
                  </a14:imgLayer>
                </a14:imgProps>
              </a:ext>
              <a:ext uri="{28A0092B-C50C-407E-A947-70E740481C1C}">
                <a14:useLocalDpi xmlns:a14="http://schemas.microsoft.com/office/drawing/2010/main" val="0"/>
              </a:ext>
            </a:extLst>
          </a:blip>
          <a:srcRect/>
          <a:stretch>
            <a:fillRect/>
          </a:stretch>
        </p:blipFill>
        <p:spPr bwMode="auto">
          <a:xfrm>
            <a:off x="6146384" y="2158569"/>
            <a:ext cx="2730429" cy="142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5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背景・目的</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303006" y="3566277"/>
            <a:ext cx="8763502" cy="3018984"/>
          </a:xfrm>
        </p:spPr>
        <p:txBody>
          <a:bodyPr>
            <a:normAutofit fontScale="92500"/>
          </a:bodyPr>
          <a:lstStyle/>
          <a:p>
            <a:r>
              <a:rPr lang="ja-JP" altLang="en-US" sz="3600" dirty="0"/>
              <a:t>オンライン上でテーブルゲームを</a:t>
            </a:r>
            <a:endParaRPr lang="en-US" altLang="ja-JP" sz="3600" dirty="0"/>
          </a:p>
          <a:p>
            <a:pPr marL="0" indent="0">
              <a:buNone/>
            </a:pPr>
            <a:r>
              <a:rPr lang="ja-JP" altLang="en-US" sz="3600" dirty="0"/>
              <a:t>　　　　　　　自由に作成、プレイができる</a:t>
            </a:r>
            <a:endParaRPr lang="en-US" altLang="ja-JP" sz="3600" dirty="0"/>
          </a:p>
          <a:p>
            <a:pPr marL="0" indent="0">
              <a:buNone/>
            </a:pPr>
            <a:r>
              <a:rPr lang="ja-JP" altLang="en-US" sz="3600" dirty="0"/>
              <a:t>　ソフトウェアの開発</a:t>
            </a:r>
            <a:endParaRPr lang="en-US" altLang="ja-JP" sz="3600" dirty="0"/>
          </a:p>
          <a:p>
            <a:r>
              <a:rPr lang="ja-JP" altLang="en-US" sz="3600" dirty="0"/>
              <a:t>その開発を円滑に行うための</a:t>
            </a:r>
            <a:endParaRPr lang="en-US" altLang="ja-JP" sz="3600" dirty="0"/>
          </a:p>
          <a:p>
            <a:pPr marL="0" indent="0">
              <a:buNone/>
            </a:pPr>
            <a:r>
              <a:rPr lang="ja-JP" altLang="en-US" sz="3600" dirty="0"/>
              <a:t>　ライブラリーの開発</a:t>
            </a:r>
            <a:endParaRPr lang="en-US" altLang="ja-JP" sz="3600" dirty="0"/>
          </a:p>
        </p:txBody>
      </p:sp>
      <p:cxnSp>
        <p:nvCxnSpPr>
          <p:cNvPr id="5" name="直線コネクタ 4">
            <a:extLst>
              <a:ext uri="{FF2B5EF4-FFF2-40B4-BE49-F238E27FC236}">
                <a16:creationId xmlns:a16="http://schemas.microsoft.com/office/drawing/2014/main" id="{FDDC0D08-2D85-49B3-939C-6282B2600CB3}"/>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A9A5677D-B520-47EB-AB90-18FBE7884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887" y="1513592"/>
            <a:ext cx="2887548" cy="191540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人, 屋内, テーブル, 座る が含まれている画像&#10;&#10;自動的に生成された説明">
            <a:extLst>
              <a:ext uri="{FF2B5EF4-FFF2-40B4-BE49-F238E27FC236}">
                <a16:creationId xmlns:a16="http://schemas.microsoft.com/office/drawing/2014/main" id="{3AF9CF7D-8FEA-4D68-AC4D-96D097E644F7}"/>
              </a:ext>
            </a:extLst>
          </p:cNvPr>
          <p:cNvPicPr>
            <a:picLocks noChangeAspect="1"/>
          </p:cNvPicPr>
          <p:nvPr/>
        </p:nvPicPr>
        <p:blipFill rotWithShape="1">
          <a:blip r:embed="rId4">
            <a:extLst>
              <a:ext uri="{28A0092B-C50C-407E-A947-70E740481C1C}">
                <a14:useLocalDpi xmlns:a14="http://schemas.microsoft.com/office/drawing/2010/main" val="0"/>
              </a:ext>
            </a:extLst>
          </a:blip>
          <a:srcRect l="13767" t="23710" r="724"/>
          <a:stretch/>
        </p:blipFill>
        <p:spPr>
          <a:xfrm>
            <a:off x="5042566" y="1513592"/>
            <a:ext cx="3222211" cy="1915406"/>
          </a:xfrm>
          <a:prstGeom prst="rect">
            <a:avLst/>
          </a:prstGeom>
        </p:spPr>
      </p:pic>
    </p:spTree>
    <p:extLst>
      <p:ext uri="{BB962C8B-B14F-4D97-AF65-F5344CB8AC3E}">
        <p14:creationId xmlns:p14="http://schemas.microsoft.com/office/powerpoint/2010/main" val="245445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AE05DD6-7921-47CA-8FE1-678DF78EC4E4}"/>
              </a:ext>
            </a:extLst>
          </p:cNvPr>
          <p:cNvSpPr>
            <a:spLocks noGrp="1"/>
          </p:cNvSpPr>
          <p:nvPr>
            <p:ph idx="1"/>
          </p:nvPr>
        </p:nvSpPr>
        <p:spPr>
          <a:xfrm>
            <a:off x="628650" y="1514540"/>
            <a:ext cx="7886700" cy="4351338"/>
          </a:xfrm>
        </p:spPr>
        <p:txBody>
          <a:bodyPr>
            <a:normAutofit lnSpcReduction="10000"/>
          </a:bodyPr>
          <a:lstStyle/>
          <a:p>
            <a:r>
              <a:rPr kumimoji="1" lang="en-US" altLang="ja-JP" sz="3200" dirty="0"/>
              <a:t>Unity</a:t>
            </a:r>
          </a:p>
          <a:p>
            <a:pPr lvl="1"/>
            <a:r>
              <a:rPr lang="en-US" altLang="ja-JP" sz="2800" dirty="0"/>
              <a:t>2D,3D</a:t>
            </a:r>
            <a:r>
              <a:rPr lang="ja-JP" altLang="en-US" sz="2800" dirty="0"/>
              <a:t>のグラフィックを用いた開発を得意とする</a:t>
            </a:r>
            <a:endParaRPr lang="en-US" altLang="ja-JP" sz="2800" dirty="0"/>
          </a:p>
          <a:p>
            <a:pPr marL="457200" lvl="1" indent="0">
              <a:buNone/>
            </a:pPr>
            <a:r>
              <a:rPr kumimoji="1" lang="ja-JP" altLang="en-US" sz="2800" dirty="0"/>
              <a:t>　統合開発環境</a:t>
            </a:r>
            <a:endParaRPr lang="en-US" altLang="ja-JP" sz="2800" dirty="0"/>
          </a:p>
          <a:p>
            <a:pPr lvl="1"/>
            <a:r>
              <a:rPr kumimoji="1" lang="ja-JP" altLang="en-US" sz="2800" dirty="0"/>
              <a:t>開発言語</a:t>
            </a:r>
            <a:r>
              <a:rPr lang="ja-JP" altLang="en-US" sz="2800" dirty="0"/>
              <a:t>：</a:t>
            </a:r>
            <a:r>
              <a:rPr kumimoji="1" lang="en-US" altLang="ja-JP" sz="2800" dirty="0"/>
              <a:t>C</a:t>
            </a:r>
            <a:r>
              <a:rPr kumimoji="1" lang="ja-JP" altLang="en-US" sz="2800" dirty="0"/>
              <a:t>＃</a:t>
            </a:r>
            <a:endParaRPr kumimoji="1" lang="en-US" altLang="ja-JP" sz="2800" dirty="0"/>
          </a:p>
          <a:p>
            <a:pPr lvl="1"/>
            <a:endParaRPr lang="en-US" altLang="ja-JP" sz="2800" dirty="0"/>
          </a:p>
          <a:p>
            <a:pPr marL="457200" lvl="1" indent="0">
              <a:buNone/>
            </a:pPr>
            <a:endParaRPr kumimoji="1" lang="en-US" altLang="ja-JP" sz="2800" dirty="0"/>
          </a:p>
          <a:p>
            <a:r>
              <a:rPr lang="en-US" altLang="ja-JP" sz="3200" dirty="0"/>
              <a:t>Photon</a:t>
            </a:r>
          </a:p>
          <a:p>
            <a:pPr lvl="1"/>
            <a:r>
              <a:rPr kumimoji="1" lang="ja-JP" altLang="en-US" sz="2800" dirty="0"/>
              <a:t>同期通信を可能にする</a:t>
            </a:r>
            <a:r>
              <a:rPr kumimoji="1" lang="en-US" altLang="ja-JP" sz="2800" dirty="0"/>
              <a:t>SDK</a:t>
            </a:r>
            <a:r>
              <a:rPr kumimoji="1" lang="ja-JP" altLang="en-US" sz="2800" dirty="0"/>
              <a:t>とサーバーのサービス</a:t>
            </a:r>
          </a:p>
        </p:txBody>
      </p:sp>
      <p:pic>
        <p:nvPicPr>
          <p:cNvPr id="5" name="図 4" descr="図形&#10;&#10;中程度の精度で自動的に生成された説明">
            <a:extLst>
              <a:ext uri="{FF2B5EF4-FFF2-40B4-BE49-F238E27FC236}">
                <a16:creationId xmlns:a16="http://schemas.microsoft.com/office/drawing/2014/main" id="{4455E618-F2A0-4AF7-AF3C-8EB8D390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346" y="2106212"/>
            <a:ext cx="4649288" cy="2471871"/>
          </a:xfrm>
          <a:prstGeom prst="rect">
            <a:avLst/>
          </a:prstGeom>
        </p:spPr>
      </p:pic>
      <p:sp>
        <p:nvSpPr>
          <p:cNvPr id="2" name="タイトル 1">
            <a:extLst>
              <a:ext uri="{FF2B5EF4-FFF2-40B4-BE49-F238E27FC236}">
                <a16:creationId xmlns:a16="http://schemas.microsoft.com/office/drawing/2014/main" id="{8C224BC6-50F8-414C-91A0-7BFFB02B670A}"/>
              </a:ext>
            </a:extLst>
          </p:cNvPr>
          <p:cNvSpPr>
            <a:spLocks noGrp="1"/>
          </p:cNvSpPr>
          <p:nvPr>
            <p:ph type="title"/>
          </p:nvPr>
        </p:nvSpPr>
        <p:spPr/>
        <p:txBody>
          <a:bodyPr/>
          <a:lstStyle/>
          <a:p>
            <a:r>
              <a:rPr kumimoji="1" lang="ja-JP" altLang="en-US" b="1" dirty="0"/>
              <a:t>開発環境</a:t>
            </a:r>
          </a:p>
        </p:txBody>
      </p:sp>
      <p:pic>
        <p:nvPicPr>
          <p:cNvPr id="7" name="図 6" descr="ロゴ&#10;&#10;自動的に生成された説明">
            <a:extLst>
              <a:ext uri="{FF2B5EF4-FFF2-40B4-BE49-F238E27FC236}">
                <a16:creationId xmlns:a16="http://schemas.microsoft.com/office/drawing/2014/main" id="{82BC6CBA-A551-40A3-8D3A-4365056B0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0827" y="5381609"/>
            <a:ext cx="4081807" cy="1111265"/>
          </a:xfrm>
          <a:prstGeom prst="rect">
            <a:avLst/>
          </a:prstGeom>
        </p:spPr>
      </p:pic>
      <p:cxnSp>
        <p:nvCxnSpPr>
          <p:cNvPr id="6" name="直線コネクタ 5">
            <a:extLst>
              <a:ext uri="{FF2B5EF4-FFF2-40B4-BE49-F238E27FC236}">
                <a16:creationId xmlns:a16="http://schemas.microsoft.com/office/drawing/2014/main" id="{ECCF2666-BF51-4B29-A50E-FB812F77B20A}"/>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880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558519-9EA0-4A5B-9DEE-C409B34B40A9}"/>
              </a:ext>
            </a:extLst>
          </p:cNvPr>
          <p:cNvSpPr>
            <a:spLocks noGrp="1"/>
          </p:cNvSpPr>
          <p:nvPr>
            <p:ph type="title"/>
          </p:nvPr>
        </p:nvSpPr>
        <p:spPr/>
        <p:txBody>
          <a:bodyPr/>
          <a:lstStyle/>
          <a:p>
            <a:r>
              <a:rPr kumimoji="1" lang="ja-JP" altLang="en-US" b="1" dirty="0"/>
              <a:t>テーブルゲームについて</a:t>
            </a:r>
          </a:p>
        </p:txBody>
      </p:sp>
      <p:cxnSp>
        <p:nvCxnSpPr>
          <p:cNvPr id="4" name="直線コネクタ 3">
            <a:extLst>
              <a:ext uri="{FF2B5EF4-FFF2-40B4-BE49-F238E27FC236}">
                <a16:creationId xmlns:a16="http://schemas.microsoft.com/office/drawing/2014/main" id="{F6E79062-3FB6-451B-BD02-9F97664CE448}"/>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コンテンツ プレースホルダー 3">
            <a:extLst>
              <a:ext uri="{FF2B5EF4-FFF2-40B4-BE49-F238E27FC236}">
                <a16:creationId xmlns:a16="http://schemas.microsoft.com/office/drawing/2014/main" id="{5D20F151-5073-4032-B99D-BA9E22653D03}"/>
              </a:ext>
            </a:extLst>
          </p:cNvPr>
          <p:cNvSpPr txBox="1">
            <a:spLocks/>
          </p:cNvSpPr>
          <p:nvPr/>
        </p:nvSpPr>
        <p:spPr>
          <a:xfrm>
            <a:off x="1235920" y="2184823"/>
            <a:ext cx="1173646" cy="7512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800" dirty="0"/>
              <a:t>駒</a:t>
            </a:r>
            <a:endParaRPr lang="en-US" altLang="ja-JP" sz="4800" dirty="0"/>
          </a:p>
        </p:txBody>
      </p:sp>
      <p:sp>
        <p:nvSpPr>
          <p:cNvPr id="6" name="コンテンツ プレースホルダー 3">
            <a:extLst>
              <a:ext uri="{FF2B5EF4-FFF2-40B4-BE49-F238E27FC236}">
                <a16:creationId xmlns:a16="http://schemas.microsoft.com/office/drawing/2014/main" id="{DFEFE521-D385-4D4B-91C4-0C116465F34D}"/>
              </a:ext>
            </a:extLst>
          </p:cNvPr>
          <p:cNvSpPr txBox="1">
            <a:spLocks/>
          </p:cNvSpPr>
          <p:nvPr/>
        </p:nvSpPr>
        <p:spPr>
          <a:xfrm>
            <a:off x="3765032" y="2184823"/>
            <a:ext cx="1288968"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4800" dirty="0"/>
              <a:t>盤</a:t>
            </a:r>
          </a:p>
        </p:txBody>
      </p:sp>
      <p:sp>
        <p:nvSpPr>
          <p:cNvPr id="7" name="コンテンツ プレースホルダー 3">
            <a:extLst>
              <a:ext uri="{FF2B5EF4-FFF2-40B4-BE49-F238E27FC236}">
                <a16:creationId xmlns:a16="http://schemas.microsoft.com/office/drawing/2014/main" id="{83B60B4C-8BB8-49EE-9EFB-336CB05A2FCB}"/>
              </a:ext>
            </a:extLst>
          </p:cNvPr>
          <p:cNvSpPr txBox="1">
            <a:spLocks/>
          </p:cNvSpPr>
          <p:nvPr/>
        </p:nvSpPr>
        <p:spPr>
          <a:xfrm>
            <a:off x="5778398" y="2140914"/>
            <a:ext cx="2498864"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4800" dirty="0"/>
              <a:t>カード</a:t>
            </a:r>
          </a:p>
        </p:txBody>
      </p:sp>
      <p:sp>
        <p:nvSpPr>
          <p:cNvPr id="8" name="コンテンツ プレースホルダー 2">
            <a:extLst>
              <a:ext uri="{FF2B5EF4-FFF2-40B4-BE49-F238E27FC236}">
                <a16:creationId xmlns:a16="http://schemas.microsoft.com/office/drawing/2014/main" id="{F10CB1E5-4F74-4647-B95D-9E7A60ABDF50}"/>
              </a:ext>
            </a:extLst>
          </p:cNvPr>
          <p:cNvSpPr>
            <a:spLocks noGrp="1"/>
          </p:cNvSpPr>
          <p:nvPr>
            <p:ph idx="1"/>
          </p:nvPr>
        </p:nvSpPr>
        <p:spPr>
          <a:xfrm>
            <a:off x="104441" y="3249037"/>
            <a:ext cx="3026005" cy="844363"/>
          </a:xfrm>
        </p:spPr>
        <p:txBody>
          <a:bodyPr>
            <a:noAutofit/>
          </a:bodyPr>
          <a:lstStyle/>
          <a:p>
            <a:pPr lvl="1"/>
            <a:r>
              <a:rPr kumimoji="1" lang="en-US" altLang="ja-JP" sz="3600" dirty="0"/>
              <a:t>Piece</a:t>
            </a:r>
            <a:r>
              <a:rPr lang="ja-JP" altLang="en-US" sz="3600" dirty="0"/>
              <a:t> </a:t>
            </a:r>
            <a:r>
              <a:rPr lang="en-US" altLang="ja-JP" sz="3600" dirty="0"/>
              <a:t>Class</a:t>
            </a:r>
            <a:endParaRPr lang="en-US" altLang="ja-JP" sz="800" dirty="0"/>
          </a:p>
        </p:txBody>
      </p:sp>
      <p:sp>
        <p:nvSpPr>
          <p:cNvPr id="9" name="コンテンツ プレースホルダー 2">
            <a:extLst>
              <a:ext uri="{FF2B5EF4-FFF2-40B4-BE49-F238E27FC236}">
                <a16:creationId xmlns:a16="http://schemas.microsoft.com/office/drawing/2014/main" id="{D6A5E4CD-E654-46E0-B5C0-E63C409E5E6B}"/>
              </a:ext>
            </a:extLst>
          </p:cNvPr>
          <p:cNvSpPr txBox="1">
            <a:spLocks/>
          </p:cNvSpPr>
          <p:nvPr/>
        </p:nvSpPr>
        <p:spPr>
          <a:xfrm>
            <a:off x="2712680" y="3245225"/>
            <a:ext cx="3026005" cy="887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Board</a:t>
            </a:r>
            <a:r>
              <a:rPr lang="ja-JP" altLang="en-US" sz="3600" dirty="0"/>
              <a:t> </a:t>
            </a:r>
            <a:r>
              <a:rPr lang="en-US" altLang="ja-JP" sz="3600" dirty="0"/>
              <a:t>Class</a:t>
            </a:r>
            <a:endParaRPr lang="en-US" altLang="ja-JP" sz="2800" dirty="0"/>
          </a:p>
        </p:txBody>
      </p:sp>
      <p:sp>
        <p:nvSpPr>
          <p:cNvPr id="10" name="コンテンツ プレースホルダー 2">
            <a:extLst>
              <a:ext uri="{FF2B5EF4-FFF2-40B4-BE49-F238E27FC236}">
                <a16:creationId xmlns:a16="http://schemas.microsoft.com/office/drawing/2014/main" id="{2BADA989-470F-493B-8AB3-A58034F71719}"/>
              </a:ext>
            </a:extLst>
          </p:cNvPr>
          <p:cNvSpPr txBox="1">
            <a:spLocks/>
          </p:cNvSpPr>
          <p:nvPr/>
        </p:nvSpPr>
        <p:spPr>
          <a:xfrm>
            <a:off x="5460140" y="3292325"/>
            <a:ext cx="2817122" cy="795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Card</a:t>
            </a:r>
            <a:r>
              <a:rPr lang="ja-JP" altLang="en-US" sz="3600" dirty="0"/>
              <a:t> </a:t>
            </a:r>
            <a:r>
              <a:rPr lang="en-US" altLang="ja-JP" sz="3600" dirty="0"/>
              <a:t>Class</a:t>
            </a:r>
            <a:endParaRPr lang="en-US" altLang="ja-JP" dirty="0"/>
          </a:p>
        </p:txBody>
      </p:sp>
      <p:sp>
        <p:nvSpPr>
          <p:cNvPr id="11" name="テキスト ボックス 10">
            <a:extLst>
              <a:ext uri="{FF2B5EF4-FFF2-40B4-BE49-F238E27FC236}">
                <a16:creationId xmlns:a16="http://schemas.microsoft.com/office/drawing/2014/main" id="{4B14ACD7-BB5F-47BB-8718-2FD532D8A929}"/>
              </a:ext>
            </a:extLst>
          </p:cNvPr>
          <p:cNvSpPr txBox="1"/>
          <p:nvPr/>
        </p:nvSpPr>
        <p:spPr>
          <a:xfrm>
            <a:off x="5979235" y="4587022"/>
            <a:ext cx="2387922"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4800" dirty="0"/>
              <a:t>動かす</a:t>
            </a:r>
            <a:endParaRPr kumimoji="1" lang="ja-JP" altLang="en-US" sz="2400" dirty="0"/>
          </a:p>
        </p:txBody>
      </p:sp>
      <p:sp>
        <p:nvSpPr>
          <p:cNvPr id="12" name="テキスト ボックス 11">
            <a:extLst>
              <a:ext uri="{FF2B5EF4-FFF2-40B4-BE49-F238E27FC236}">
                <a16:creationId xmlns:a16="http://schemas.microsoft.com/office/drawing/2014/main" id="{03C8AECF-F3DF-4425-8AB3-A520FCA41CBA}"/>
              </a:ext>
            </a:extLst>
          </p:cNvPr>
          <p:cNvSpPr txBox="1"/>
          <p:nvPr/>
        </p:nvSpPr>
        <p:spPr>
          <a:xfrm>
            <a:off x="3572033" y="4596763"/>
            <a:ext cx="2017316"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4800" dirty="0"/>
              <a:t>置く</a:t>
            </a:r>
            <a:endParaRPr kumimoji="1" lang="ja-JP" altLang="en-US" sz="2400" dirty="0"/>
          </a:p>
        </p:txBody>
      </p:sp>
      <p:sp>
        <p:nvSpPr>
          <p:cNvPr id="13" name="テキスト ボックス 12">
            <a:extLst>
              <a:ext uri="{FF2B5EF4-FFF2-40B4-BE49-F238E27FC236}">
                <a16:creationId xmlns:a16="http://schemas.microsoft.com/office/drawing/2014/main" id="{06084714-0747-4E0E-BCBD-656A775994D4}"/>
              </a:ext>
            </a:extLst>
          </p:cNvPr>
          <p:cNvSpPr txBox="1"/>
          <p:nvPr/>
        </p:nvSpPr>
        <p:spPr>
          <a:xfrm>
            <a:off x="1113130" y="4587023"/>
            <a:ext cx="2017316"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4800" dirty="0"/>
              <a:t>持つ</a:t>
            </a:r>
            <a:endParaRPr kumimoji="1" lang="ja-JP" altLang="en-US" sz="2400" dirty="0"/>
          </a:p>
        </p:txBody>
      </p:sp>
      <p:sp>
        <p:nvSpPr>
          <p:cNvPr id="14" name="コンテンツ プレースホルダー 2">
            <a:extLst>
              <a:ext uri="{FF2B5EF4-FFF2-40B4-BE49-F238E27FC236}">
                <a16:creationId xmlns:a16="http://schemas.microsoft.com/office/drawing/2014/main" id="{3E74462D-871A-409D-98E6-145064208FE1}"/>
              </a:ext>
            </a:extLst>
          </p:cNvPr>
          <p:cNvSpPr txBox="1">
            <a:spLocks/>
          </p:cNvSpPr>
          <p:nvPr/>
        </p:nvSpPr>
        <p:spPr>
          <a:xfrm>
            <a:off x="2921563" y="5733890"/>
            <a:ext cx="2817122" cy="79519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Hand</a:t>
            </a:r>
            <a:r>
              <a:rPr lang="ja-JP" altLang="en-US" sz="3600" dirty="0"/>
              <a:t> </a:t>
            </a:r>
            <a:r>
              <a:rPr lang="en-US" altLang="ja-JP" sz="3600" dirty="0"/>
              <a:t>Class</a:t>
            </a:r>
            <a:endParaRPr lang="en-US" altLang="ja-JP" dirty="0"/>
          </a:p>
        </p:txBody>
      </p:sp>
    </p:spTree>
    <p:extLst>
      <p:ext uri="{BB962C8B-B14F-4D97-AF65-F5344CB8AC3E}">
        <p14:creationId xmlns:p14="http://schemas.microsoft.com/office/powerpoint/2010/main" val="2527994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p:txBody>
          <a:bodyPr/>
          <a:lstStyle/>
          <a:p>
            <a:r>
              <a:rPr lang="ja-JP" altLang="en-US" b="1" dirty="0"/>
              <a:t>開発した主な</a:t>
            </a:r>
            <a:r>
              <a:rPr kumimoji="1" lang="ja-JP" altLang="en-US" b="1" dirty="0"/>
              <a:t>クラス説明</a:t>
            </a:r>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628650" y="1489735"/>
            <a:ext cx="2828041" cy="761754"/>
          </a:xfrm>
        </p:spPr>
        <p:txBody>
          <a:bodyPr>
            <a:normAutofit/>
          </a:bodyPr>
          <a:lstStyle/>
          <a:p>
            <a:pPr lvl="1"/>
            <a:r>
              <a:rPr kumimoji="1" lang="en-US" altLang="ja-JP" sz="3200" dirty="0"/>
              <a:t>Piece</a:t>
            </a:r>
            <a:r>
              <a:rPr lang="ja-JP" altLang="en-US" sz="3200" dirty="0"/>
              <a:t> </a:t>
            </a:r>
            <a:r>
              <a:rPr lang="en-US" altLang="ja-JP" sz="3200" dirty="0"/>
              <a:t>Class</a:t>
            </a:r>
            <a:endParaRPr lang="en-US" altLang="ja-JP" dirty="0"/>
          </a:p>
          <a:p>
            <a:pPr marL="457200" lvl="1" indent="0">
              <a:buNone/>
            </a:pPr>
            <a:endParaRPr kumimoji="1" lang="en-US" altLang="ja-JP" dirty="0"/>
          </a:p>
        </p:txBody>
      </p:sp>
      <p:sp>
        <p:nvSpPr>
          <p:cNvPr id="4" name="テキスト ボックス 3">
            <a:extLst>
              <a:ext uri="{FF2B5EF4-FFF2-40B4-BE49-F238E27FC236}">
                <a16:creationId xmlns:a16="http://schemas.microsoft.com/office/drawing/2014/main" id="{E0657FA4-6435-4A83-9B89-46085369A7A2}"/>
              </a:ext>
            </a:extLst>
          </p:cNvPr>
          <p:cNvSpPr txBox="1"/>
          <p:nvPr/>
        </p:nvSpPr>
        <p:spPr>
          <a:xfrm>
            <a:off x="628650" y="2969726"/>
            <a:ext cx="7886700" cy="1815882"/>
          </a:xfrm>
          <a:prstGeom prst="rect">
            <a:avLst/>
          </a:prstGeom>
          <a:noFill/>
        </p:spPr>
        <p:txBody>
          <a:bodyPr wrap="square" rtlCol="0">
            <a:spAutoFit/>
          </a:bodyPr>
          <a:lstStyle/>
          <a:p>
            <a:r>
              <a:rPr kumimoji="1" lang="ja-JP" altLang="en-US" sz="2800" dirty="0"/>
              <a:t>テーブルゲームにおける駒、カード、ボードの要素をそれぞれ持つクラス</a:t>
            </a:r>
            <a:endParaRPr kumimoji="1" lang="en-US" altLang="ja-JP" sz="2800" dirty="0"/>
          </a:p>
          <a:p>
            <a:r>
              <a:rPr kumimoji="1" lang="ja-JP" altLang="en-US" sz="2800" dirty="0"/>
              <a:t>それぞれの要素の値を管理する</a:t>
            </a:r>
            <a:r>
              <a:rPr kumimoji="1" lang="en-US" altLang="ja-JP" sz="2800" dirty="0"/>
              <a:t>Data</a:t>
            </a:r>
            <a:r>
              <a:rPr kumimoji="1" lang="ja-JP" altLang="en-US" sz="2800" dirty="0"/>
              <a:t> </a:t>
            </a:r>
            <a:r>
              <a:rPr kumimoji="1" lang="en-US" altLang="ja-JP" sz="2800" dirty="0"/>
              <a:t>Class</a:t>
            </a:r>
            <a:r>
              <a:rPr kumimoji="1" lang="ja-JP" altLang="en-US" sz="2800" dirty="0"/>
              <a:t>や、見た目を変更する</a:t>
            </a:r>
            <a:r>
              <a:rPr kumimoji="1" lang="en-US" altLang="ja-JP" sz="2800" dirty="0" err="1"/>
              <a:t>ViewController</a:t>
            </a:r>
            <a:r>
              <a:rPr kumimoji="1" lang="ja-JP" altLang="en-US" sz="2800" dirty="0"/>
              <a:t>も管理する</a:t>
            </a:r>
            <a:endParaRPr kumimoji="1" lang="en-US" altLang="ja-JP" sz="2800"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628648" y="2028049"/>
            <a:ext cx="2978871"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200" dirty="0"/>
              <a:t>Board</a:t>
            </a:r>
            <a:r>
              <a:rPr lang="ja-JP" altLang="en-US" sz="3200" dirty="0"/>
              <a:t> </a:t>
            </a:r>
            <a:r>
              <a:rPr lang="en-US" altLang="ja-JP" sz="3200" dirty="0"/>
              <a:t>Class</a:t>
            </a: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628650" y="2571692"/>
            <a:ext cx="2828041"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200" dirty="0"/>
              <a:t>Card</a:t>
            </a:r>
            <a:r>
              <a:rPr lang="ja-JP" altLang="en-US" sz="3200" dirty="0"/>
              <a:t> </a:t>
            </a:r>
            <a:r>
              <a:rPr lang="en-US" altLang="ja-JP" sz="3200" dirty="0"/>
              <a:t>Class</a:t>
            </a:r>
            <a:r>
              <a:rPr lang="ja-JP" altLang="en-US" sz="3200" dirty="0"/>
              <a:t> </a:t>
            </a:r>
            <a:endParaRPr lang="en-US" altLang="ja-JP" sz="3200" dirty="0"/>
          </a:p>
          <a:p>
            <a:pPr marL="457200" lvl="1" indent="0">
              <a:buFont typeface="Arial" panose="020B0604020202020204" pitchFamily="34" charset="0"/>
              <a:buNone/>
            </a:pPr>
            <a:endParaRPr lang="en-US" altLang="ja-JP" dirty="0"/>
          </a:p>
        </p:txBody>
      </p:sp>
      <p:cxnSp>
        <p:nvCxnSpPr>
          <p:cNvPr id="7" name="直線コネクタ 6">
            <a:extLst>
              <a:ext uri="{FF2B5EF4-FFF2-40B4-BE49-F238E27FC236}">
                <a16:creationId xmlns:a16="http://schemas.microsoft.com/office/drawing/2014/main" id="{B9A08444-0484-4217-8398-326FD3C2BA14}"/>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95492F29-4188-4274-8B5B-744891E07BFB}"/>
              </a:ext>
            </a:extLst>
          </p:cNvPr>
          <p:cNvSpPr txBox="1">
            <a:spLocks/>
          </p:cNvSpPr>
          <p:nvPr/>
        </p:nvSpPr>
        <p:spPr>
          <a:xfrm>
            <a:off x="628650" y="4908674"/>
            <a:ext cx="2828041"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200" dirty="0"/>
              <a:t>Hand</a:t>
            </a:r>
            <a:r>
              <a:rPr lang="ja-JP" altLang="en-US" sz="3200" dirty="0"/>
              <a:t> </a:t>
            </a:r>
            <a:r>
              <a:rPr lang="en-US" altLang="ja-JP" sz="3200" dirty="0"/>
              <a:t>Class</a:t>
            </a:r>
          </a:p>
          <a:p>
            <a:pPr marL="457200" lvl="1" indent="0">
              <a:buFont typeface="Arial" panose="020B0604020202020204" pitchFamily="34" charset="0"/>
              <a:buNone/>
            </a:pPr>
            <a:endParaRPr lang="en-US" altLang="ja-JP" dirty="0"/>
          </a:p>
        </p:txBody>
      </p:sp>
      <p:sp>
        <p:nvSpPr>
          <p:cNvPr id="5" name="テキスト ボックス 4">
            <a:extLst>
              <a:ext uri="{FF2B5EF4-FFF2-40B4-BE49-F238E27FC236}">
                <a16:creationId xmlns:a16="http://schemas.microsoft.com/office/drawing/2014/main" id="{BB510DB7-93C7-4246-939E-B88223829EF4}"/>
              </a:ext>
            </a:extLst>
          </p:cNvPr>
          <p:cNvSpPr txBox="1"/>
          <p:nvPr/>
        </p:nvSpPr>
        <p:spPr>
          <a:xfrm>
            <a:off x="628650" y="5289551"/>
            <a:ext cx="7886700" cy="954107"/>
          </a:xfrm>
          <a:prstGeom prst="rect">
            <a:avLst/>
          </a:prstGeom>
          <a:noFill/>
        </p:spPr>
        <p:txBody>
          <a:bodyPr wrap="square" rtlCol="0">
            <a:spAutoFit/>
          </a:bodyPr>
          <a:lstStyle/>
          <a:p>
            <a:r>
              <a:rPr kumimoji="1" lang="ja-JP" altLang="en-US" sz="2800" dirty="0"/>
              <a:t>テーブルゲームにおける手の役割を持つクラス</a:t>
            </a:r>
            <a:endParaRPr kumimoji="1" lang="en-US" altLang="ja-JP" sz="2800" dirty="0"/>
          </a:p>
          <a:p>
            <a:r>
              <a:rPr kumimoji="1" lang="ja-JP" altLang="en-US" sz="2800" dirty="0"/>
              <a:t>駒やカード、ボードを操作する</a:t>
            </a:r>
          </a:p>
        </p:txBody>
      </p:sp>
    </p:spTree>
    <p:extLst>
      <p:ext uri="{BB962C8B-B14F-4D97-AF65-F5344CB8AC3E}">
        <p14:creationId xmlns:p14="http://schemas.microsoft.com/office/powerpoint/2010/main" val="294268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EE40E8AB-2840-4247-B68D-DE4A6D2B4C66}"/>
              </a:ext>
            </a:extLst>
          </p:cNvPr>
          <p:cNvPicPr>
            <a:picLocks noChangeAspect="1"/>
          </p:cNvPicPr>
          <p:nvPr/>
        </p:nvPicPr>
        <p:blipFill>
          <a:blip r:embed="rId3"/>
          <a:stretch>
            <a:fillRect/>
          </a:stretch>
        </p:blipFill>
        <p:spPr>
          <a:xfrm>
            <a:off x="628650" y="1581478"/>
            <a:ext cx="7355852" cy="5046194"/>
          </a:xfrm>
          <a:prstGeom prst="rect">
            <a:avLst/>
          </a:prstGeom>
        </p:spPr>
      </p:pic>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4" name="直線コネクタ 3">
            <a:extLst>
              <a:ext uri="{FF2B5EF4-FFF2-40B4-BE49-F238E27FC236}">
                <a16:creationId xmlns:a16="http://schemas.microsoft.com/office/drawing/2014/main" id="{2D86A118-ADD6-43A6-A671-BB498855DBFB}"/>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32289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5112</TotalTime>
  <Words>777</Words>
  <Application>Microsoft Office PowerPoint</Application>
  <PresentationFormat>画面に合わせる (4:3)</PresentationFormat>
  <Paragraphs>125</Paragraphs>
  <Slides>28</Slides>
  <Notes>8</Notes>
  <HiddenSlides>0</HiddenSlides>
  <MMClips>3</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28</vt:i4>
      </vt:variant>
    </vt:vector>
  </HeadingPairs>
  <TitlesOfParts>
    <vt:vector size="33" baseType="lpstr">
      <vt:lpstr>游ゴシック</vt:lpstr>
      <vt:lpstr>Arial</vt:lpstr>
      <vt:lpstr>Calibri</vt:lpstr>
      <vt:lpstr>Calibri Light</vt:lpstr>
      <vt:lpstr>Office テーマ</vt:lpstr>
      <vt:lpstr>テーブルゲーム作成の ためのライブラリー開発</vt:lpstr>
      <vt:lpstr>目次</vt:lpstr>
      <vt:lpstr>はじめに</vt:lpstr>
      <vt:lpstr>はじめに</vt:lpstr>
      <vt:lpstr>背景・目的</vt:lpstr>
      <vt:lpstr>開発環境</vt:lpstr>
      <vt:lpstr>テーブルゲームについて</vt:lpstr>
      <vt:lpstr>開発した主なクラス説明</vt:lpstr>
      <vt:lpstr>開発したライブラリー</vt:lpstr>
      <vt:lpstr>開発した主なクラス説明</vt:lpstr>
      <vt:lpstr>開発した主なクラス説明</vt:lpstr>
      <vt:lpstr>開発した主なクラス説明</vt:lpstr>
      <vt:lpstr>ライブラリーを用いて 開発したソフトウェア</vt:lpstr>
      <vt:lpstr>使い方</vt:lpstr>
      <vt:lpstr>画像の用意</vt:lpstr>
      <vt:lpstr>使い方</vt:lpstr>
      <vt:lpstr>テーブルゲームの作成</vt:lpstr>
      <vt:lpstr>使い方</vt:lpstr>
      <vt:lpstr>データの共有</vt:lpstr>
      <vt:lpstr>使い方</vt:lpstr>
      <vt:lpstr>データのロード</vt:lpstr>
      <vt:lpstr>使い方</vt:lpstr>
      <vt:lpstr>ゲームの開始</vt:lpstr>
      <vt:lpstr>実際の動作</vt:lpstr>
      <vt:lpstr>実際の動作</vt:lpstr>
      <vt:lpstr>実際の動作</vt:lpstr>
      <vt:lpstr>配布</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yufu koichiro</dc:creator>
  <cp:lastModifiedBy>yufu koichiro</cp:lastModifiedBy>
  <cp:revision>84</cp:revision>
  <dcterms:created xsi:type="dcterms:W3CDTF">2021-01-21T05:55:44Z</dcterms:created>
  <dcterms:modified xsi:type="dcterms:W3CDTF">2021-01-26T06:38:58Z</dcterms:modified>
</cp:coreProperties>
</file>